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7" r:id="rId3"/>
    <p:sldId id="259" r:id="rId4"/>
    <p:sldId id="263" r:id="rId5"/>
    <p:sldId id="270" r:id="rId6"/>
    <p:sldId id="260" r:id="rId7"/>
    <p:sldId id="261" r:id="rId8"/>
    <p:sldId id="262" r:id="rId9"/>
    <p:sldId id="284" r:id="rId10"/>
    <p:sldId id="275" r:id="rId11"/>
    <p:sldId id="273" r:id="rId12"/>
    <p:sldId id="287" r:id="rId13"/>
    <p:sldId id="274" r:id="rId14"/>
    <p:sldId id="289" r:id="rId15"/>
    <p:sldId id="278" r:id="rId16"/>
    <p:sldId id="283" r:id="rId17"/>
    <p:sldId id="272" r:id="rId18"/>
    <p:sldId id="285" r:id="rId19"/>
    <p:sldId id="269" r:id="rId20"/>
    <p:sldId id="282" r:id="rId21"/>
    <p:sldId id="280"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9" d="100"/>
          <a:sy n="89" d="100"/>
        </p:scale>
        <p:origin x="-218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FE2321-892E-4C1F-8664-15781096E16B}" type="datetimeFigureOut">
              <a:rPr lang="zh-CN" altLang="en-US" smtClean="0"/>
              <a:t>2016/9/1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17F640-A193-4D23-A517-B916BCB808DB}" type="slidenum">
              <a:rPr lang="zh-CN" altLang="en-US" smtClean="0"/>
              <a:t>‹#›</a:t>
            </a:fld>
            <a:endParaRPr lang="zh-CN" altLang="en-US"/>
          </a:p>
        </p:txBody>
      </p:sp>
    </p:spTree>
    <p:extLst>
      <p:ext uri="{BB962C8B-B14F-4D97-AF65-F5344CB8AC3E}">
        <p14:creationId xmlns:p14="http://schemas.microsoft.com/office/powerpoint/2010/main" val="3865767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9C3F07F-8929-4936-B3DD-6EC482AFD464}" type="slidenum">
              <a:rPr lang="en-US" altLang="zh-CN" smtClean="0"/>
              <a:pPr>
                <a:defRPr/>
              </a:pPr>
              <a:t>11</a:t>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9C3F07F-8929-4936-B3DD-6EC482AFD464}" type="slidenum">
              <a:rPr lang="en-US" altLang="zh-CN" smtClean="0"/>
              <a:pPr>
                <a:defRPr/>
              </a:pPr>
              <a:t>12</a:t>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9C3F07F-8929-4936-B3DD-6EC482AFD464}" type="slidenum">
              <a:rPr lang="en-US" altLang="zh-CN" smtClean="0"/>
              <a:pPr>
                <a:defRPr/>
              </a:pPr>
              <a:t>14</a:t>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9C3F07F-8929-4936-B3DD-6EC482AFD464}" type="slidenum">
              <a:rPr lang="en-US" altLang="zh-CN" smtClean="0"/>
              <a:pPr>
                <a:defRPr/>
              </a:pPr>
              <a:t>17</a:t>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3">
        <a:schemeClr val="bg2"/>
      </p:bgRef>
    </p:bg>
    <p:spTree>
      <p:nvGrpSpPr>
        <p:cNvPr id="1" name=""/>
        <p:cNvGrpSpPr/>
        <p:nvPr/>
      </p:nvGrpSpPr>
      <p:grpSpPr>
        <a:xfrm>
          <a:off x="0" y="0"/>
          <a:ext cx="0" cy="0"/>
          <a:chOff x="0" y="0"/>
          <a:chExt cx="0" cy="0"/>
        </a:xfrm>
      </p:grpSpPr>
      <p:pic>
        <p:nvPicPr>
          <p:cNvPr id="9" name="图片 8"/>
          <p:cNvPicPr>
            <a:picLocks noChangeAspect="1"/>
          </p:cNvPicPr>
          <p:nvPr/>
        </p:nvPicPr>
        <p:blipFill>
          <a:blip r:embed="rId2">
            <a:duotone>
              <a:schemeClr val="bg2"/>
              <a:srgbClr val="FFF1C1"/>
            </a:duotone>
            <a:lum bright="-10000" contrast="-40000"/>
          </a:blip>
          <a:stretch>
            <a:fillRect/>
          </a:stretch>
        </p:blipFill>
        <p:spPr>
          <a:xfrm>
            <a:off x="1" y="5214950"/>
            <a:ext cx="1472173" cy="1643050"/>
          </a:xfrm>
          <a:prstGeom prst="rect">
            <a:avLst/>
          </a:prstGeom>
          <a:noFill/>
          <a:ln>
            <a:noFill/>
          </a:ln>
        </p:spPr>
      </p:pic>
      <p:sp>
        <p:nvSpPr>
          <p:cNvPr id="2" name="标题 1"/>
          <p:cNvSpPr>
            <a:spLocks noGrp="1"/>
          </p:cNvSpPr>
          <p:nvPr>
            <p:ph type="ctrTitle"/>
          </p:nvPr>
        </p:nvSpPr>
        <p:spPr>
          <a:xfrm>
            <a:off x="685800" y="1214422"/>
            <a:ext cx="7772400" cy="1470025"/>
          </a:xfrm>
        </p:spPr>
        <p:txBody>
          <a:bodyPr/>
          <a:lstStyle>
            <a:lvl1pPr algn="ctr">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521733" y="2759581"/>
            <a:ext cx="6100534" cy="1740989"/>
          </a:xfrm>
        </p:spPr>
        <p:txBody>
          <a:bodyPr anchor="t"/>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lgn="r">
              <a:defRPr/>
            </a:lvl1p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500176"/>
            <a:ext cx="8229600" cy="4714907"/>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8" name="图片 7"/>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竖排标题 1"/>
          <p:cNvSpPr>
            <a:spLocks noGrp="1"/>
          </p:cNvSpPr>
          <p:nvPr>
            <p:ph type="title" orient="vert"/>
          </p:nvPr>
        </p:nvSpPr>
        <p:spPr>
          <a:xfrm>
            <a:off x="7286644" y="274638"/>
            <a:ext cx="1400156" cy="5940444"/>
          </a:xfrm>
        </p:spPr>
        <p:txBody>
          <a:bodyPr vert="eaVert"/>
          <a:lstStyle>
            <a:lvl1pPr algn="ctr">
              <a:defRPr>
                <a:effectLst>
                  <a:outerShdw dist="50800" dir="18900000" algn="tl" rotWithShape="0">
                    <a:srgbClr val="000000">
                      <a:alpha val="75000"/>
                    </a:srgbClr>
                  </a:outerShdw>
                </a:effectLst>
              </a:defRPr>
            </a:lvl1p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758006" cy="5940444"/>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8" name="图片 7"/>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lgn="l">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8" name="图片 7"/>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143369"/>
            <a:ext cx="7772400" cy="1362075"/>
          </a:xfrm>
        </p:spPr>
        <p:txBody>
          <a:bodyPr anchor="t"/>
          <a:lstStyle>
            <a:lvl1pPr algn="l">
              <a:defRPr sz="40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2643182"/>
            <a:ext cx="77724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p:cNvPicPr>
            <a:picLocks noChangeAspect="1"/>
          </p:cNvPicPr>
          <p:nvPr/>
        </p:nvPicPr>
        <p:blipFill>
          <a:blip r:embed="rId2">
            <a:duotone>
              <a:schemeClr val="bg2"/>
              <a:srgbClr val="FFF1C1"/>
            </a:duotone>
            <a:lum bright="-10000" contrast="-30000"/>
          </a:blip>
          <a:stretch>
            <a:fillRect/>
          </a:stretch>
        </p:blipFill>
        <p:spPr>
          <a:xfrm>
            <a:off x="7480636" y="0"/>
            <a:ext cx="1663364" cy="2357430"/>
          </a:xfrm>
          <a:prstGeom prst="rect">
            <a:avLst/>
          </a:prstGeom>
          <a:noFill/>
          <a:ln>
            <a:noFill/>
          </a:ln>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0" y="0"/>
            <a:ext cx="6552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2016/9/1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9" name="图片 8"/>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0" y="0"/>
            <a:ext cx="6408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2016/9/1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11" name="图片 10"/>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2016/9/1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日期占位符 1"/>
          <p:cNvSpPr>
            <a:spLocks noGrp="1"/>
          </p:cNvSpPr>
          <p:nvPr>
            <p:ph type="dt" sz="half" idx="10"/>
          </p:nvPr>
        </p:nvSpPr>
        <p:spPr/>
        <p:txBody>
          <a:bodyPr/>
          <a:lstStyle/>
          <a:p>
            <a:fld id="{530820CF-B880-4189-942D-D702A7CBA730}" type="datetimeFigureOut">
              <a:rPr lang="zh-CN" altLang="en-US" smtClean="0"/>
              <a:t>2016/9/1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6" name="图片 5"/>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6732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461175" y="5357826"/>
            <a:ext cx="8226225" cy="768028"/>
          </a:xfrm>
        </p:spPr>
        <p:txBody>
          <a:bodyPr anchor="ct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460382" y="428604"/>
            <a:ext cx="5111750"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6" y="1357298"/>
            <a:ext cx="3008313"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2016/9/1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9" name="图片 8"/>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695298" y="214290"/>
            <a:ext cx="7448602" cy="781052"/>
          </a:xfrm>
        </p:spPr>
        <p:txBody>
          <a:bodyPr anchor="ct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681015" y="1000108"/>
            <a:ext cx="745236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4953000" y="6243633"/>
            <a:ext cx="3180375" cy="614367"/>
          </a:xfrm>
        </p:spPr>
        <p:txBody>
          <a:bodyPr anchor="t"/>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a:xfrm>
            <a:off x="609600" y="6492878"/>
            <a:ext cx="1676384" cy="365125"/>
          </a:xfrm>
        </p:spPr>
        <p:txBody>
          <a:bodyPr/>
          <a:lstStyle/>
          <a:p>
            <a:fld id="{530820CF-B880-4189-942D-D702A7CBA730}" type="datetimeFigureOut">
              <a:rPr lang="zh-CN" altLang="en-US" smtClean="0"/>
              <a:t>2016/9/1</a:t>
            </a:fld>
            <a:endParaRPr lang="zh-CN" altLang="en-US"/>
          </a:p>
        </p:txBody>
      </p:sp>
      <p:sp>
        <p:nvSpPr>
          <p:cNvPr id="6" name="页脚占位符 5"/>
          <p:cNvSpPr>
            <a:spLocks noGrp="1"/>
          </p:cNvSpPr>
          <p:nvPr>
            <p:ph type="ftr" sz="quarter" idx="11"/>
          </p:nvPr>
        </p:nvSpPr>
        <p:spPr>
          <a:xfrm>
            <a:off x="2285984" y="6492876"/>
            <a:ext cx="2643206" cy="365125"/>
          </a:xfrm>
        </p:spPr>
        <p:txBody>
          <a:bodyPr/>
          <a:lstStyle/>
          <a:p>
            <a:endParaRPr lang="zh-CN" altLang="en-US"/>
          </a:p>
        </p:txBody>
      </p:sp>
      <p:sp>
        <p:nvSpPr>
          <p:cNvPr id="7" name="灯片编号占位符 6"/>
          <p:cNvSpPr>
            <a:spLocks noGrp="1"/>
          </p:cNvSpPr>
          <p:nvPr>
            <p:ph type="sldNum" sz="quarter" idx="12"/>
          </p:nvPr>
        </p:nvSpPr>
        <p:spPr>
          <a:xfrm>
            <a:off x="683073" y="5347005"/>
            <a:ext cx="871200" cy="871200"/>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p>
            <a:fld id="{0C913308-F349-4B6D-A68A-DD1791B4A57B}" type="slidenum">
              <a:rPr lang="zh-CN" altLang="en-US" smtClean="0"/>
              <a:t>‹#›</a:t>
            </a:fld>
            <a:endParaRPr lang="zh-CN" altLang="en-US"/>
          </a:p>
        </p:txBody>
      </p:sp>
      <p:pic>
        <p:nvPicPr>
          <p:cNvPr id="9" name="图片 8"/>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7776000" cy="1143000"/>
          </a:xfrm>
          <a:prstGeom prst="rect">
            <a:avLst/>
          </a:prstGeom>
        </p:spPr>
        <p:txBody>
          <a:bodyPr vert="horz" rtlCol="0" anchor="ctr">
            <a:normAutofit/>
            <a:scene3d>
              <a:camera prst="orthographicFront"/>
              <a:lightRig rig="soft" dir="t"/>
            </a:scene3d>
            <a:sp3d prstMaterial="matte">
              <a:bevelT w="12700" h="12700"/>
            </a:sp3d>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274320" rtlCol="0" anchor="ctr"/>
          <a:lstStyle>
            <a:lvl1pPr algn="l" eaLnBrk="1" latinLnBrk="0" hangingPunct="1">
              <a:defRPr kumimoji="0" sz="1200">
                <a:solidFill>
                  <a:schemeClr val="tx1"/>
                </a:solidFill>
              </a:defRPr>
            </a:lvl1pPr>
          </a:lstStyle>
          <a:p>
            <a:fld id="{530820CF-B880-4189-942D-D702A7CBA730}" type="datetimeFigureOut">
              <a:rPr lang="zh-CN" altLang="en-US" smtClean="0"/>
              <a:t>2016/9/1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45720" tIns="45720" rIns="45720" rtlCol="0" anchor="ctr"/>
          <a:lstStyle>
            <a:lvl1pPr algn="r" eaLnBrk="1" latinLnBrk="0" hangingPunct="1">
              <a:defRPr kumimoji="0" sz="1200">
                <a:solidFill>
                  <a:schemeClr val="tx1"/>
                </a:solidFill>
              </a:defRPr>
            </a:lvl1pPr>
          </a:lstStyle>
          <a:p>
            <a:fld id="{0C913308-F349-4B6D-A68A-DD1791B4A57B}" type="slidenum">
              <a:rPr lang="zh-CN" altLang="en-US" smtClean="0"/>
              <a:t>‹#›</a:t>
            </a:fld>
            <a:endParaRPr lang="zh-CN" alt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zh-CN" altLang="en-US" sz="44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476673"/>
            <a:ext cx="7772400" cy="1584175"/>
          </a:xfrm>
        </p:spPr>
        <p:txBody>
          <a:bodyPr/>
          <a:lstStyle/>
          <a:p>
            <a:r>
              <a:rPr lang="zh-CN" altLang="en-US" dirty="0" smtClean="0"/>
              <a:t>城市内涝的危害与治理</a:t>
            </a:r>
            <a:endParaRPr lang="zh-CN" altLang="en-US" dirty="0"/>
          </a:p>
        </p:txBody>
      </p:sp>
      <p:sp>
        <p:nvSpPr>
          <p:cNvPr id="3" name="副标题 2"/>
          <p:cNvSpPr>
            <a:spLocks noGrp="1"/>
          </p:cNvSpPr>
          <p:nvPr>
            <p:ph type="subTitle" idx="1"/>
          </p:nvPr>
        </p:nvSpPr>
        <p:spPr>
          <a:xfrm>
            <a:off x="1371600" y="2348880"/>
            <a:ext cx="6400800" cy="3289920"/>
          </a:xfrm>
        </p:spPr>
        <p:txBody>
          <a:bodyPr>
            <a:normAutofit/>
          </a:bodyPr>
          <a:lstStyle/>
          <a:p>
            <a:r>
              <a:rPr lang="zh-CN" altLang="en-US" b="1" dirty="0" smtClean="0"/>
              <a:t>城市内涝的概念</a:t>
            </a:r>
            <a:endParaRPr lang="en-US" altLang="zh-CN" b="1" dirty="0" smtClean="0"/>
          </a:p>
          <a:p>
            <a:r>
              <a:rPr lang="zh-CN" altLang="en-US" b="1" dirty="0" smtClean="0"/>
              <a:t>城市内涝的原因</a:t>
            </a:r>
            <a:endParaRPr lang="en-US" altLang="zh-CN" b="1" dirty="0" smtClean="0"/>
          </a:p>
          <a:p>
            <a:r>
              <a:rPr lang="zh-CN" altLang="en-US" b="1" dirty="0"/>
              <a:t>城市内涝的危害</a:t>
            </a:r>
            <a:endParaRPr lang="en-US" altLang="zh-CN" b="1" dirty="0" smtClean="0"/>
          </a:p>
          <a:p>
            <a:r>
              <a:rPr lang="zh-CN" altLang="en-US" b="1" dirty="0" smtClean="0"/>
              <a:t>城市内涝的治理</a:t>
            </a:r>
            <a:endParaRPr lang="en-US" altLang="zh-CN" b="1" dirty="0" smtClean="0"/>
          </a:p>
          <a:p>
            <a:endParaRPr lang="zh-CN" altLang="en-US" b="1" dirty="0"/>
          </a:p>
        </p:txBody>
      </p:sp>
    </p:spTree>
    <p:extLst>
      <p:ext uri="{BB962C8B-B14F-4D97-AF65-F5344CB8AC3E}">
        <p14:creationId xmlns:p14="http://schemas.microsoft.com/office/powerpoint/2010/main" val="1101340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zh-CN" sz="5400" dirty="0" smtClean="0"/>
              <a:t>4</a:t>
            </a:r>
            <a:r>
              <a:rPr lang="zh-CN" altLang="en-US" sz="5400" dirty="0" smtClean="0"/>
              <a:t>  </a:t>
            </a:r>
            <a:r>
              <a:rPr lang="zh-CN" altLang="en-US" sz="5400" dirty="0"/>
              <a:t>城市内涝</a:t>
            </a:r>
            <a:r>
              <a:rPr lang="zh-CN" altLang="en-US" sz="5400" dirty="0" smtClean="0"/>
              <a:t>的治理</a:t>
            </a:r>
            <a:endParaRPr lang="zh-CN" altLang="en-US" sz="5400" dirty="0"/>
          </a:p>
        </p:txBody>
      </p:sp>
      <p:sp>
        <p:nvSpPr>
          <p:cNvPr id="47107" name="Rectangle 3"/>
          <p:cNvSpPr>
            <a:spLocks noGrp="1" noChangeArrowheads="1"/>
          </p:cNvSpPr>
          <p:nvPr>
            <p:ph idx="1"/>
          </p:nvPr>
        </p:nvSpPr>
        <p:spPr>
          <a:xfrm>
            <a:off x="323850" y="2060575"/>
            <a:ext cx="3240088" cy="1008063"/>
          </a:xfrm>
        </p:spPr>
        <p:txBody>
          <a:bodyPr/>
          <a:lstStyle/>
          <a:p>
            <a:pPr>
              <a:lnSpc>
                <a:spcPct val="80000"/>
              </a:lnSpc>
              <a:buFont typeface="Wingdings" pitchFamily="2" charset="2"/>
              <a:buNone/>
            </a:pPr>
            <a:r>
              <a:rPr lang="en-US" altLang="zh-CN" dirty="0" smtClean="0"/>
              <a:t>4.1  </a:t>
            </a:r>
            <a:r>
              <a:rPr lang="zh-CN" altLang="en-US" dirty="0"/>
              <a:t>国内外成功 </a:t>
            </a:r>
          </a:p>
          <a:p>
            <a:pPr>
              <a:lnSpc>
                <a:spcPct val="80000"/>
              </a:lnSpc>
              <a:buFont typeface="Wingdings" pitchFamily="2" charset="2"/>
              <a:buNone/>
            </a:pPr>
            <a:r>
              <a:rPr lang="zh-CN" altLang="en-US" dirty="0"/>
              <a:t>       案例</a:t>
            </a:r>
          </a:p>
        </p:txBody>
      </p:sp>
      <p:pic>
        <p:nvPicPr>
          <p:cNvPr id="47108" name="Picture 4" descr="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2276475"/>
            <a:ext cx="5027612"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5"/>
          <p:cNvSpPr>
            <a:spLocks noChangeArrowheads="1"/>
          </p:cNvSpPr>
          <p:nvPr/>
        </p:nvSpPr>
        <p:spPr bwMode="auto">
          <a:xfrm>
            <a:off x="323850" y="3357563"/>
            <a:ext cx="324008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p>
            <a:pPr marL="342900" indent="-342900">
              <a:lnSpc>
                <a:spcPct val="90000"/>
              </a:lnSpc>
              <a:spcBef>
                <a:spcPct val="20000"/>
              </a:spcBef>
              <a:buClr>
                <a:schemeClr val="tx2"/>
              </a:buClr>
              <a:buSzPct val="75000"/>
              <a:buFont typeface="Wingdings" pitchFamily="2" charset="2"/>
              <a:buNone/>
            </a:pPr>
            <a:r>
              <a:rPr kumimoji="0" lang="zh-CN" altLang="en-US" sz="2800" dirty="0">
                <a:ea typeface="宋体" pitchFamily="2" charset="-122"/>
              </a:rPr>
              <a:t>江西省赣州市素有</a:t>
            </a:r>
          </a:p>
          <a:p>
            <a:pPr marL="342900" indent="-342900">
              <a:lnSpc>
                <a:spcPct val="90000"/>
              </a:lnSpc>
              <a:spcBef>
                <a:spcPct val="20000"/>
              </a:spcBef>
              <a:buClr>
                <a:schemeClr val="tx2"/>
              </a:buClr>
              <a:buSzPct val="75000"/>
              <a:buFont typeface="Wingdings" pitchFamily="2" charset="2"/>
              <a:buNone/>
            </a:pPr>
            <a:r>
              <a:rPr kumimoji="0" lang="zh-CN" altLang="en-US" sz="2800" dirty="0">
                <a:ea typeface="宋体" pitchFamily="2" charset="-122"/>
              </a:rPr>
              <a:t>“千年不涝”的美称。</a:t>
            </a:r>
          </a:p>
        </p:txBody>
      </p:sp>
      <p:sp>
        <p:nvSpPr>
          <p:cNvPr id="47110" name="Rectangle 6"/>
          <p:cNvSpPr>
            <a:spLocks noChangeArrowheads="1"/>
          </p:cNvSpPr>
          <p:nvPr/>
        </p:nvSpPr>
        <p:spPr bwMode="auto">
          <a:xfrm>
            <a:off x="611188" y="5229225"/>
            <a:ext cx="287972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p>
            <a:pPr marL="342900" indent="-342900">
              <a:lnSpc>
                <a:spcPct val="90000"/>
              </a:lnSpc>
              <a:spcBef>
                <a:spcPct val="20000"/>
              </a:spcBef>
              <a:buClr>
                <a:schemeClr val="tx2"/>
              </a:buClr>
              <a:buSzPct val="75000"/>
              <a:buFont typeface="Wingdings" pitchFamily="2" charset="2"/>
              <a:buNone/>
            </a:pPr>
            <a:r>
              <a:rPr kumimoji="0" lang="zh-CN" altLang="en-US" dirty="0">
                <a:ea typeface="宋体" pitchFamily="2" charset="-122"/>
              </a:rPr>
              <a:t>    右图为福寿沟</a:t>
            </a:r>
          </a:p>
          <a:p>
            <a:pPr marL="342900" indent="-342900">
              <a:lnSpc>
                <a:spcPct val="90000"/>
              </a:lnSpc>
              <a:spcBef>
                <a:spcPct val="20000"/>
              </a:spcBef>
              <a:buClr>
                <a:schemeClr val="tx2"/>
              </a:buClr>
              <a:buSzPct val="75000"/>
              <a:buFont typeface="Wingdings" pitchFamily="2" charset="2"/>
              <a:buNone/>
            </a:pPr>
            <a:r>
              <a:rPr kumimoji="0" lang="zh-CN" altLang="en-US" sz="2000" dirty="0">
                <a:ea typeface="宋体" pitchFamily="2" charset="-122"/>
              </a:rPr>
              <a:t>（北宋官员刘彝督造）</a:t>
            </a:r>
          </a:p>
        </p:txBody>
      </p:sp>
    </p:spTree>
    <p:extLst>
      <p:ext uri="{BB962C8B-B14F-4D97-AF65-F5344CB8AC3E}">
        <p14:creationId xmlns:p14="http://schemas.microsoft.com/office/powerpoint/2010/main" val="80923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11"/>
          <p:cNvSpPr>
            <a:spLocks noChangeShapeType="1"/>
          </p:cNvSpPr>
          <p:nvPr/>
        </p:nvSpPr>
        <p:spPr bwMode="auto">
          <a:xfrm>
            <a:off x="0" y="908050"/>
            <a:ext cx="9144000" cy="0"/>
          </a:xfrm>
          <a:prstGeom prst="line">
            <a:avLst/>
          </a:prstGeom>
          <a:noFill/>
          <a:ln w="25400">
            <a:solidFill>
              <a:srgbClr val="FF9933"/>
            </a:solidFill>
            <a:round/>
            <a:headEnd/>
            <a:tailEnd/>
          </a:ln>
        </p:spPr>
        <p:txBody>
          <a:bodyPr/>
          <a:lstStyle/>
          <a:p>
            <a:endParaRPr lang="zh-CN" altLang="en-US"/>
          </a:p>
        </p:txBody>
      </p:sp>
      <p:sp>
        <p:nvSpPr>
          <p:cNvPr id="5" name="Rectangle 3"/>
          <p:cNvSpPr txBox="1">
            <a:spLocks noChangeArrowheads="1"/>
          </p:cNvSpPr>
          <p:nvPr/>
        </p:nvSpPr>
        <p:spPr bwMode="auto">
          <a:xfrm>
            <a:off x="-26988" y="908050"/>
            <a:ext cx="8728076" cy="615950"/>
          </a:xfrm>
          <a:prstGeom prst="rect">
            <a:avLst/>
          </a:prstGeom>
          <a:noFill/>
          <a:ln w="9525">
            <a:noFill/>
            <a:miter lim="800000"/>
            <a:headEnd/>
            <a:tailEnd/>
          </a:ln>
        </p:spPr>
        <p:txBody>
          <a:bodyPr/>
          <a:lstStyle/>
          <a:p>
            <a:pPr marL="571500" indent="-571500">
              <a:spcBef>
                <a:spcPct val="20000"/>
              </a:spcBef>
              <a:buFont typeface="Wingdings" pitchFamily="2" charset="2"/>
              <a:buChar char="ü"/>
              <a:defRPr/>
            </a:pPr>
            <a:endParaRPr lang="zh-CN" altLang="en-US" sz="3600" kern="0" dirty="0">
              <a:latin typeface="华文行楷" pitchFamily="2" charset="-122"/>
              <a:ea typeface="华文行楷" pitchFamily="2" charset="-122"/>
            </a:endParaRPr>
          </a:p>
          <a:p>
            <a:pPr marL="342900" indent="-342900">
              <a:spcBef>
                <a:spcPct val="20000"/>
              </a:spcBef>
              <a:buClr>
                <a:srgbClr val="993366"/>
              </a:buClr>
              <a:defRPr/>
            </a:pPr>
            <a:endParaRPr lang="en-US" altLang="zh-CN" sz="3200" kern="0" dirty="0">
              <a:latin typeface="+mn-lt"/>
              <a:ea typeface="+mn-ea"/>
            </a:endParaRPr>
          </a:p>
        </p:txBody>
      </p:sp>
      <p:sp>
        <p:nvSpPr>
          <p:cNvPr id="8" name="TextBox 7"/>
          <p:cNvSpPr txBox="1"/>
          <p:nvPr/>
        </p:nvSpPr>
        <p:spPr>
          <a:xfrm>
            <a:off x="48115" y="200164"/>
            <a:ext cx="8429684" cy="707886"/>
          </a:xfrm>
          <a:prstGeom prst="rect">
            <a:avLst/>
          </a:prstGeom>
          <a:noFill/>
        </p:spPr>
        <p:txBody>
          <a:bodyPr wrap="square" rtlCol="0">
            <a:spAutoFit/>
          </a:bodyPr>
          <a:lstStyle/>
          <a:p>
            <a:r>
              <a:rPr lang="zh-CN" altLang="en-US" sz="4000" b="1" dirty="0" smtClean="0"/>
              <a:t>日本东京地下神殿</a:t>
            </a:r>
            <a:endParaRPr lang="en-US" altLang="zh-CN" sz="4000" b="1" dirty="0" smtClean="0"/>
          </a:p>
        </p:txBody>
      </p:sp>
      <p:pic>
        <p:nvPicPr>
          <p:cNvPr id="112642" name="Picture 2" descr="xes_df1e80b984581d128772261d47b24851"/>
          <p:cNvPicPr>
            <a:picLocks noChangeAspect="1" noChangeArrowheads="1"/>
          </p:cNvPicPr>
          <p:nvPr/>
        </p:nvPicPr>
        <p:blipFill>
          <a:blip r:embed="rId3" cstate="print"/>
          <a:srcRect/>
          <a:stretch>
            <a:fillRect/>
          </a:stretch>
        </p:blipFill>
        <p:spPr bwMode="auto">
          <a:xfrm>
            <a:off x="633089" y="1124744"/>
            <a:ext cx="7877821" cy="4899850"/>
          </a:xfrm>
          <a:prstGeom prst="rect">
            <a:avLst/>
          </a:prstGeom>
          <a:noFill/>
          <a:ln w="9525">
            <a:noFill/>
            <a:miter lim="800000"/>
            <a:headEnd/>
            <a:tailEnd/>
          </a:ln>
        </p:spPr>
      </p:pic>
    </p:spTree>
    <p:extLst>
      <p:ext uri="{BB962C8B-B14F-4D97-AF65-F5344CB8AC3E}">
        <p14:creationId xmlns:p14="http://schemas.microsoft.com/office/powerpoint/2010/main" val="85116450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6988" y="908050"/>
            <a:ext cx="8728076" cy="615950"/>
          </a:xfrm>
          <a:prstGeom prst="rect">
            <a:avLst/>
          </a:prstGeom>
          <a:noFill/>
          <a:ln w="9525">
            <a:noFill/>
            <a:miter lim="800000"/>
            <a:headEnd/>
            <a:tailEnd/>
          </a:ln>
        </p:spPr>
        <p:txBody>
          <a:bodyPr/>
          <a:lstStyle/>
          <a:p>
            <a:pPr marL="571500" indent="-571500">
              <a:spcBef>
                <a:spcPct val="20000"/>
              </a:spcBef>
              <a:buFont typeface="Wingdings" pitchFamily="2" charset="2"/>
              <a:buChar char="ü"/>
              <a:defRPr/>
            </a:pPr>
            <a:endParaRPr lang="zh-CN" altLang="en-US" sz="3600" kern="0" dirty="0">
              <a:latin typeface="华文行楷" pitchFamily="2" charset="-122"/>
              <a:ea typeface="华文行楷" pitchFamily="2" charset="-122"/>
            </a:endParaRPr>
          </a:p>
          <a:p>
            <a:pPr marL="342900" indent="-342900">
              <a:spcBef>
                <a:spcPct val="20000"/>
              </a:spcBef>
              <a:buClr>
                <a:srgbClr val="993366"/>
              </a:buClr>
              <a:defRPr/>
            </a:pPr>
            <a:endParaRPr lang="en-US" altLang="zh-CN" sz="3200" kern="0" dirty="0">
              <a:latin typeface="+mn-lt"/>
              <a:ea typeface="+mn-ea"/>
            </a:endParaRPr>
          </a:p>
        </p:txBody>
      </p:sp>
      <p:sp>
        <p:nvSpPr>
          <p:cNvPr id="8" name="TextBox 7"/>
          <p:cNvSpPr txBox="1"/>
          <p:nvPr/>
        </p:nvSpPr>
        <p:spPr>
          <a:xfrm>
            <a:off x="371770" y="503536"/>
            <a:ext cx="8429684" cy="707886"/>
          </a:xfrm>
          <a:prstGeom prst="rect">
            <a:avLst/>
          </a:prstGeom>
          <a:noFill/>
        </p:spPr>
        <p:txBody>
          <a:bodyPr wrap="square" rtlCol="0">
            <a:spAutoFit/>
          </a:bodyPr>
          <a:lstStyle/>
          <a:p>
            <a:r>
              <a:rPr lang="zh-CN" altLang="en-US" sz="4000" b="1" dirty="0" smtClean="0"/>
              <a:t>日本</a:t>
            </a:r>
            <a:r>
              <a:rPr lang="zh-CN" altLang="zh-CN" sz="4000" b="1" dirty="0" smtClean="0"/>
              <a:t>防内涝</a:t>
            </a:r>
            <a:endParaRPr lang="en-US" altLang="zh-CN" sz="4000" b="1" dirty="0" smtClean="0"/>
          </a:p>
        </p:txBody>
      </p:sp>
      <p:pic>
        <p:nvPicPr>
          <p:cNvPr id="7" name="Picture 2"/>
          <p:cNvPicPr>
            <a:picLocks noChangeAspect="1" noChangeArrowheads="1"/>
          </p:cNvPicPr>
          <p:nvPr/>
        </p:nvPicPr>
        <p:blipFill>
          <a:blip r:embed="rId3" cstate="print"/>
          <a:srcRect/>
          <a:stretch>
            <a:fillRect/>
          </a:stretch>
        </p:blipFill>
        <p:spPr bwMode="auto">
          <a:xfrm>
            <a:off x="928662" y="1412776"/>
            <a:ext cx="6595666" cy="4968552"/>
          </a:xfrm>
          <a:prstGeom prst="rect">
            <a:avLst/>
          </a:prstGeom>
          <a:noFill/>
          <a:ln w="9525">
            <a:noFill/>
            <a:miter lim="800000"/>
            <a:headEnd/>
            <a:tailEnd/>
          </a:ln>
        </p:spPr>
      </p:pic>
      <p:sp>
        <p:nvSpPr>
          <p:cNvPr id="9" name="TextBox 8"/>
          <p:cNvSpPr txBox="1"/>
          <p:nvPr/>
        </p:nvSpPr>
        <p:spPr>
          <a:xfrm>
            <a:off x="7676871" y="2564904"/>
            <a:ext cx="615553" cy="2605842"/>
          </a:xfrm>
          <a:prstGeom prst="rect">
            <a:avLst/>
          </a:prstGeom>
          <a:noFill/>
        </p:spPr>
        <p:txBody>
          <a:bodyPr vert="eaVert" wrap="none" rtlCol="0">
            <a:spAutoFit/>
          </a:bodyPr>
          <a:lstStyle/>
          <a:p>
            <a:r>
              <a:rPr lang="zh-CN" altLang="en-US" sz="2800" dirty="0" smtClean="0">
                <a:solidFill>
                  <a:srgbClr val="FF0000"/>
                </a:solidFill>
              </a:rPr>
              <a:t>第三代渗滤技术</a:t>
            </a:r>
            <a:endParaRPr lang="zh-CN" altLang="en-US" sz="2800" dirty="0">
              <a:solidFill>
                <a:srgbClr val="FF0000"/>
              </a:solidFill>
            </a:endParaRPr>
          </a:p>
        </p:txBody>
      </p:sp>
    </p:spTree>
    <p:extLst>
      <p:ext uri="{BB962C8B-B14F-4D97-AF65-F5344CB8AC3E}">
        <p14:creationId xmlns:p14="http://schemas.microsoft.com/office/powerpoint/2010/main" val="242160694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descr="巴黎？"/>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331640" y="1556792"/>
            <a:ext cx="7128791" cy="4608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Rectangle 10"/>
          <p:cNvSpPr>
            <a:spLocks noChangeArrowheads="1"/>
          </p:cNvSpPr>
          <p:nvPr/>
        </p:nvSpPr>
        <p:spPr bwMode="auto">
          <a:xfrm>
            <a:off x="1547813" y="836712"/>
            <a:ext cx="5040312" cy="50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p>
            <a:pPr marL="342900" indent="-342900" algn="ctr">
              <a:lnSpc>
                <a:spcPct val="80000"/>
              </a:lnSpc>
              <a:spcBef>
                <a:spcPct val="20000"/>
              </a:spcBef>
              <a:buClr>
                <a:schemeClr val="tx2"/>
              </a:buClr>
              <a:buSzPct val="75000"/>
              <a:buFont typeface="Wingdings" pitchFamily="2" charset="2"/>
              <a:buNone/>
            </a:pPr>
            <a:r>
              <a:rPr kumimoji="0" lang="zh-CN" altLang="en-US" sz="3600" dirty="0" smtClean="0">
                <a:ea typeface="宋体" pitchFamily="2" charset="-122"/>
              </a:rPr>
              <a:t>     巴黎</a:t>
            </a:r>
            <a:r>
              <a:rPr kumimoji="0" lang="zh-CN" altLang="en-US" sz="3600" dirty="0">
                <a:ea typeface="宋体" pitchFamily="2" charset="-122"/>
              </a:rPr>
              <a:t>地下风光</a:t>
            </a:r>
          </a:p>
        </p:txBody>
      </p:sp>
    </p:spTree>
    <p:extLst>
      <p:ext uri="{BB962C8B-B14F-4D97-AF65-F5344CB8AC3E}">
        <p14:creationId xmlns:p14="http://schemas.microsoft.com/office/powerpoint/2010/main" val="438158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box(in)">
                                      <p:cBhvr>
                                        <p:cTn id="7"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6988" y="908050"/>
            <a:ext cx="8728076" cy="615950"/>
          </a:xfrm>
          <a:prstGeom prst="rect">
            <a:avLst/>
          </a:prstGeom>
          <a:noFill/>
          <a:ln w="9525">
            <a:noFill/>
            <a:miter lim="800000"/>
            <a:headEnd/>
            <a:tailEnd/>
          </a:ln>
        </p:spPr>
        <p:txBody>
          <a:bodyPr/>
          <a:lstStyle/>
          <a:p>
            <a:pPr marL="571500" indent="-571500">
              <a:spcBef>
                <a:spcPct val="20000"/>
              </a:spcBef>
              <a:buFont typeface="Wingdings" pitchFamily="2" charset="2"/>
              <a:buChar char="ü"/>
              <a:defRPr/>
            </a:pPr>
            <a:endParaRPr lang="zh-CN" altLang="en-US" sz="3600" kern="0" dirty="0">
              <a:latin typeface="华文行楷" pitchFamily="2" charset="-122"/>
              <a:ea typeface="华文行楷" pitchFamily="2" charset="-122"/>
            </a:endParaRPr>
          </a:p>
          <a:p>
            <a:pPr marL="342900" indent="-342900">
              <a:spcBef>
                <a:spcPct val="20000"/>
              </a:spcBef>
              <a:buClr>
                <a:srgbClr val="993366"/>
              </a:buClr>
              <a:defRPr/>
            </a:pPr>
            <a:endParaRPr lang="en-US" altLang="zh-CN" sz="3200" kern="0" dirty="0">
              <a:latin typeface="+mn-lt"/>
              <a:ea typeface="+mn-ea"/>
            </a:endParaRPr>
          </a:p>
        </p:txBody>
      </p:sp>
      <p:sp>
        <p:nvSpPr>
          <p:cNvPr id="8" name="TextBox 7"/>
          <p:cNvSpPr txBox="1"/>
          <p:nvPr/>
        </p:nvSpPr>
        <p:spPr>
          <a:xfrm>
            <a:off x="357158" y="332656"/>
            <a:ext cx="8215369" cy="2308324"/>
          </a:xfrm>
          <a:prstGeom prst="rect">
            <a:avLst/>
          </a:prstGeom>
          <a:noFill/>
        </p:spPr>
        <p:txBody>
          <a:bodyPr wrap="square" rtlCol="0">
            <a:spAutoFit/>
          </a:bodyPr>
          <a:lstStyle/>
          <a:p>
            <a:r>
              <a:rPr lang="en-US" altLang="zh-CN" sz="3200" b="1" dirty="0" smtClean="0">
                <a:latin typeface="+mn-ea"/>
              </a:rPr>
              <a:t>4.2</a:t>
            </a:r>
            <a:r>
              <a:rPr lang="en-US" altLang="zh-CN" sz="3200" b="1" dirty="0" smtClean="0">
                <a:latin typeface="+mj-ea"/>
                <a:ea typeface="+mj-ea"/>
              </a:rPr>
              <a:t> </a:t>
            </a:r>
            <a:r>
              <a:rPr lang="zh-CN" altLang="en-US" sz="3200" dirty="0" smtClean="0">
                <a:latin typeface="+mn-ea"/>
              </a:rPr>
              <a:t>建立城市排水系统数据库</a:t>
            </a:r>
          </a:p>
          <a:p>
            <a:r>
              <a:rPr lang="zh-CN" altLang="en-US" sz="2800" dirty="0" smtClean="0"/>
              <a:t>        城市排水管网建设年代不一、结构复杂</a:t>
            </a:r>
            <a:r>
              <a:rPr lang="en-US" altLang="zh-CN" sz="2800" dirty="0" smtClean="0"/>
              <a:t>,</a:t>
            </a:r>
            <a:r>
              <a:rPr lang="zh-CN" altLang="en-US" sz="2800" dirty="0" smtClean="0"/>
              <a:t>特别是很多城市存在老城区和城中村现象</a:t>
            </a:r>
            <a:r>
              <a:rPr lang="en-US" altLang="zh-CN" sz="2800" dirty="0" smtClean="0"/>
              <a:t>,</a:t>
            </a:r>
            <a:r>
              <a:rPr lang="zh-CN" altLang="en-US" sz="2800" dirty="0" smtClean="0"/>
              <a:t>这些区域排水管网错综复杂</a:t>
            </a:r>
            <a:r>
              <a:rPr lang="en-US" altLang="zh-CN" sz="2800" dirty="0" smtClean="0"/>
              <a:t>,</a:t>
            </a:r>
            <a:r>
              <a:rPr lang="zh-CN" altLang="en-US" sz="2800" dirty="0" smtClean="0"/>
              <a:t>排水管网数据不全，使之管理部门不能完全掌握</a:t>
            </a:r>
            <a:r>
              <a:rPr lang="en-US" altLang="zh-CN" sz="2800" dirty="0" smtClean="0"/>
              <a:t>,</a:t>
            </a:r>
            <a:r>
              <a:rPr lang="zh-CN" altLang="en-US" sz="2800" dirty="0" smtClean="0"/>
              <a:t>因此当发生内涝灾害时无法找到症结根源。</a:t>
            </a:r>
          </a:p>
        </p:txBody>
      </p:sp>
    </p:spTree>
    <p:extLst>
      <p:ext uri="{BB962C8B-B14F-4D97-AF65-F5344CB8AC3E}">
        <p14:creationId xmlns:p14="http://schemas.microsoft.com/office/powerpoint/2010/main" val="36050569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642194"/>
          </a:xfrm>
        </p:spPr>
        <p:txBody>
          <a:bodyPr>
            <a:normAutofit fontScale="90000"/>
          </a:bodyPr>
          <a:lstStyle/>
          <a:p>
            <a:pPr algn="l"/>
            <a:r>
              <a:rPr lang="en-US" altLang="zh-CN" sz="2000" b="1" dirty="0" smtClean="0">
                <a:latin typeface="+mj-ea"/>
              </a:rPr>
              <a:t/>
            </a:r>
            <a:br>
              <a:rPr lang="en-US" altLang="zh-CN" sz="2000" b="1" dirty="0" smtClean="0">
                <a:latin typeface="+mj-ea"/>
              </a:rPr>
            </a:br>
            <a:r>
              <a:rPr lang="en-US" altLang="zh-CN" sz="2000" b="1" dirty="0">
                <a:latin typeface="+mj-ea"/>
              </a:rPr>
              <a:t/>
            </a:r>
            <a:br>
              <a:rPr lang="en-US" altLang="zh-CN" sz="2000" b="1" dirty="0">
                <a:latin typeface="+mj-ea"/>
              </a:rPr>
            </a:br>
            <a:r>
              <a:rPr lang="en-US" altLang="zh-CN" sz="2000" b="1" dirty="0" smtClean="0">
                <a:latin typeface="+mj-ea"/>
              </a:rPr>
              <a:t/>
            </a:r>
            <a:br>
              <a:rPr lang="en-US" altLang="zh-CN" sz="2000" b="1" dirty="0" smtClean="0">
                <a:latin typeface="+mj-ea"/>
              </a:rPr>
            </a:br>
            <a:r>
              <a:rPr lang="en-US" altLang="zh-CN" sz="2000" b="1" dirty="0">
                <a:latin typeface="+mj-ea"/>
              </a:rPr>
              <a:t/>
            </a:r>
            <a:br>
              <a:rPr lang="en-US" altLang="zh-CN" sz="2000" b="1" dirty="0">
                <a:latin typeface="+mj-ea"/>
              </a:rPr>
            </a:br>
            <a:r>
              <a:rPr lang="en-US" altLang="zh-CN" sz="2000" b="1" dirty="0" smtClean="0">
                <a:latin typeface="+mj-ea"/>
              </a:rPr>
              <a:t/>
            </a:r>
            <a:br>
              <a:rPr lang="en-US" altLang="zh-CN" sz="2000" b="1" dirty="0" smtClean="0">
                <a:latin typeface="+mj-ea"/>
              </a:rPr>
            </a:br>
            <a:r>
              <a:rPr lang="en-US" altLang="zh-CN" sz="2000" b="1" dirty="0">
                <a:latin typeface="+mj-ea"/>
              </a:rPr>
              <a:t/>
            </a:r>
            <a:br>
              <a:rPr lang="en-US" altLang="zh-CN" sz="2000" b="1" dirty="0">
                <a:latin typeface="+mj-ea"/>
              </a:rPr>
            </a:br>
            <a:r>
              <a:rPr lang="en-US" altLang="zh-CN" sz="2000" b="1" dirty="0" smtClean="0">
                <a:latin typeface="+mj-ea"/>
              </a:rPr>
              <a:t/>
            </a:r>
            <a:br>
              <a:rPr lang="en-US" altLang="zh-CN" sz="2000" b="1" dirty="0" smtClean="0">
                <a:latin typeface="+mj-ea"/>
              </a:rPr>
            </a:br>
            <a:r>
              <a:rPr lang="en-US" altLang="zh-CN" sz="2000" b="1" dirty="0">
                <a:latin typeface="+mj-ea"/>
              </a:rPr>
              <a:t/>
            </a:r>
            <a:br>
              <a:rPr lang="en-US" altLang="zh-CN" sz="2000" b="1" dirty="0">
                <a:latin typeface="+mj-ea"/>
              </a:rPr>
            </a:br>
            <a:r>
              <a:rPr lang="en-US" altLang="zh-CN" sz="3100" b="1" dirty="0" smtClean="0">
                <a:solidFill>
                  <a:schemeClr val="tx1"/>
                </a:solidFill>
                <a:latin typeface="+mn-ea"/>
                <a:ea typeface="+mn-ea"/>
              </a:rPr>
              <a:t>4.3</a:t>
            </a:r>
            <a:r>
              <a:rPr lang="zh-CN" altLang="en-US" sz="3100" b="1" dirty="0" smtClean="0">
                <a:solidFill>
                  <a:schemeClr val="tx1"/>
                </a:solidFill>
                <a:latin typeface="+mn-ea"/>
                <a:ea typeface="+mn-ea"/>
              </a:rPr>
              <a:t>降低</a:t>
            </a:r>
            <a:r>
              <a:rPr lang="zh-CN" altLang="en-US" sz="3100" b="1" dirty="0">
                <a:solidFill>
                  <a:schemeClr val="tx1"/>
                </a:solidFill>
                <a:latin typeface="+mn-ea"/>
                <a:ea typeface="+mn-ea"/>
              </a:rPr>
              <a:t>地面硬化率</a:t>
            </a:r>
            <a:br>
              <a:rPr lang="zh-CN" altLang="en-US" sz="3100" b="1" dirty="0">
                <a:solidFill>
                  <a:schemeClr val="tx1"/>
                </a:solidFill>
                <a:latin typeface="+mn-ea"/>
                <a:ea typeface="+mn-ea"/>
              </a:rPr>
            </a:br>
            <a:r>
              <a:rPr lang="zh-CN" altLang="en-US" sz="2000" dirty="0">
                <a:solidFill>
                  <a:schemeClr val="tx1"/>
                </a:solidFill>
                <a:latin typeface="+mn-ea"/>
                <a:ea typeface="+mn-ea"/>
              </a:rPr>
              <a:t>在城市建设中</a:t>
            </a:r>
            <a:r>
              <a:rPr lang="en-US" altLang="zh-CN" sz="2000" dirty="0">
                <a:solidFill>
                  <a:schemeClr val="tx1"/>
                </a:solidFill>
                <a:latin typeface="+mn-ea"/>
                <a:ea typeface="+mn-ea"/>
              </a:rPr>
              <a:t>,</a:t>
            </a:r>
            <a:r>
              <a:rPr lang="zh-CN" altLang="en-US" sz="2000" dirty="0">
                <a:solidFill>
                  <a:schemeClr val="tx1"/>
                </a:solidFill>
                <a:latin typeface="+mn-ea"/>
                <a:ea typeface="+mn-ea"/>
              </a:rPr>
              <a:t>尽量对各类地面采取非硬化铺设</a:t>
            </a:r>
            <a:r>
              <a:rPr lang="en-US" altLang="zh-CN" sz="2000" dirty="0">
                <a:solidFill>
                  <a:schemeClr val="tx1"/>
                </a:solidFill>
                <a:latin typeface="+mn-ea"/>
                <a:ea typeface="+mn-ea"/>
              </a:rPr>
              <a:t>,</a:t>
            </a:r>
            <a:r>
              <a:rPr lang="zh-CN" altLang="en-US" sz="2000" dirty="0">
                <a:solidFill>
                  <a:schemeClr val="tx1"/>
                </a:solidFill>
                <a:latin typeface="+mn-ea"/>
                <a:ea typeface="+mn-ea"/>
              </a:rPr>
              <a:t>这样既能避免城市在大降暴雨时出现大面积积水现象</a:t>
            </a:r>
            <a:r>
              <a:rPr lang="en-US" altLang="zh-CN" sz="2000" dirty="0">
                <a:solidFill>
                  <a:schemeClr val="tx1"/>
                </a:solidFill>
                <a:latin typeface="+mn-ea"/>
                <a:ea typeface="+mn-ea"/>
              </a:rPr>
              <a:t>,</a:t>
            </a:r>
            <a:r>
              <a:rPr lang="zh-CN" altLang="en-US" sz="2000" dirty="0">
                <a:solidFill>
                  <a:schemeClr val="tx1"/>
                </a:solidFill>
                <a:latin typeface="+mn-ea"/>
                <a:ea typeface="+mn-ea"/>
              </a:rPr>
              <a:t>又能帮助城市利用雨水来补充地下水资源</a:t>
            </a:r>
            <a:r>
              <a:rPr lang="en-US" altLang="zh-CN" sz="2000" dirty="0">
                <a:solidFill>
                  <a:schemeClr val="tx1"/>
                </a:solidFill>
                <a:latin typeface="+mn-ea"/>
                <a:ea typeface="+mn-ea"/>
              </a:rPr>
              <a:t>,</a:t>
            </a:r>
            <a:r>
              <a:rPr lang="zh-CN" altLang="en-US" sz="2000" dirty="0">
                <a:solidFill>
                  <a:schemeClr val="tx1"/>
                </a:solidFill>
                <a:latin typeface="+mn-ea"/>
                <a:ea typeface="+mn-ea"/>
              </a:rPr>
              <a:t>是一种比较有效的人工补偿方法。例如，用中空砖铺设人行道</a:t>
            </a:r>
            <a:r>
              <a:rPr lang="en-US" altLang="zh-CN" sz="2000" dirty="0">
                <a:solidFill>
                  <a:schemeClr val="tx1"/>
                </a:solidFill>
                <a:latin typeface="+mn-ea"/>
                <a:ea typeface="+mn-ea"/>
              </a:rPr>
              <a:t>,</a:t>
            </a:r>
            <a:r>
              <a:rPr lang="zh-CN" altLang="en-US" sz="2000" dirty="0">
                <a:solidFill>
                  <a:schemeClr val="tx1"/>
                </a:solidFill>
                <a:latin typeface="+mn-ea"/>
                <a:ea typeface="+mn-ea"/>
              </a:rPr>
              <a:t>在砖中间种植草皮</a:t>
            </a:r>
            <a:r>
              <a:rPr lang="en-US" altLang="zh-CN" sz="2000" dirty="0">
                <a:solidFill>
                  <a:schemeClr val="tx1"/>
                </a:solidFill>
                <a:latin typeface="+mn-ea"/>
                <a:ea typeface="+mn-ea"/>
              </a:rPr>
              <a:t>,</a:t>
            </a:r>
            <a:r>
              <a:rPr lang="zh-CN" altLang="en-US" sz="2000" dirty="0">
                <a:solidFill>
                  <a:schemeClr val="tx1"/>
                </a:solidFill>
                <a:latin typeface="+mn-ea"/>
                <a:ea typeface="+mn-ea"/>
              </a:rPr>
              <a:t>这样一方面提高了植被覆盖</a:t>
            </a:r>
            <a:r>
              <a:rPr lang="en-US" altLang="zh-CN" sz="2000" dirty="0">
                <a:solidFill>
                  <a:schemeClr val="tx1"/>
                </a:solidFill>
                <a:latin typeface="+mn-ea"/>
                <a:ea typeface="+mn-ea"/>
              </a:rPr>
              <a:t>,</a:t>
            </a:r>
            <a:r>
              <a:rPr lang="zh-CN" altLang="en-US" sz="2000" dirty="0">
                <a:solidFill>
                  <a:schemeClr val="tx1"/>
                </a:solidFill>
                <a:latin typeface="+mn-ea"/>
                <a:ea typeface="+mn-ea"/>
              </a:rPr>
              <a:t>另一方面</a:t>
            </a:r>
            <a:r>
              <a:rPr lang="en-US" altLang="zh-CN" sz="2000" dirty="0">
                <a:solidFill>
                  <a:schemeClr val="tx1"/>
                </a:solidFill>
                <a:latin typeface="+mn-ea"/>
                <a:ea typeface="+mn-ea"/>
              </a:rPr>
              <a:t>,</a:t>
            </a:r>
            <a:r>
              <a:rPr lang="zh-CN" altLang="en-US" sz="2000" dirty="0">
                <a:solidFill>
                  <a:schemeClr val="tx1"/>
                </a:solidFill>
                <a:latin typeface="+mn-ea"/>
                <a:ea typeface="+mn-ea"/>
              </a:rPr>
              <a:t>也较好地解决了雨水下渗问题。</a:t>
            </a:r>
            <a:br>
              <a:rPr lang="zh-CN" altLang="en-US" sz="2000" dirty="0">
                <a:solidFill>
                  <a:schemeClr val="tx1"/>
                </a:solidFill>
                <a:latin typeface="+mn-ea"/>
                <a:ea typeface="+mn-ea"/>
              </a:rPr>
            </a:br>
            <a:r>
              <a:rPr lang="zh-CN" altLang="en-US" sz="2000" dirty="0">
                <a:solidFill>
                  <a:schemeClr val="tx1"/>
                </a:solidFill>
                <a:latin typeface="+mj-ea"/>
              </a:rPr>
              <a:t/>
            </a:r>
            <a:br>
              <a:rPr lang="zh-CN" altLang="en-US" sz="2000" dirty="0">
                <a:solidFill>
                  <a:schemeClr val="tx1"/>
                </a:solidFill>
                <a:latin typeface="+mj-ea"/>
              </a:rPr>
            </a:br>
            <a:r>
              <a:rPr lang="zh-CN" altLang="en-US" sz="2000" b="1" dirty="0">
                <a:latin typeface="+mj-ea"/>
              </a:rPr>
              <a:t/>
            </a:r>
            <a:br>
              <a:rPr lang="zh-CN" altLang="en-US" sz="2000" b="1" dirty="0">
                <a:latin typeface="+mj-ea"/>
              </a:rPr>
            </a:br>
            <a:r>
              <a:rPr lang="zh-CN" altLang="en-US" sz="2000" b="1" dirty="0">
                <a:latin typeface="+mj-ea"/>
              </a:rPr>
              <a:t/>
            </a:r>
            <a:br>
              <a:rPr lang="zh-CN" altLang="en-US" sz="2000" b="1" dirty="0">
                <a:latin typeface="+mj-ea"/>
              </a:rPr>
            </a:br>
            <a:r>
              <a:rPr lang="zh-CN" altLang="en-US" sz="2000" b="1" dirty="0">
                <a:latin typeface="+mj-ea"/>
              </a:rPr>
              <a:t/>
            </a:r>
            <a:br>
              <a:rPr lang="zh-CN" altLang="en-US" sz="2000" b="1" dirty="0">
                <a:latin typeface="+mj-ea"/>
              </a:rPr>
            </a:br>
            <a:r>
              <a:rPr lang="zh-CN" altLang="en-US" sz="2000" b="1" dirty="0">
                <a:latin typeface="+mj-ea"/>
              </a:rPr>
              <a:t/>
            </a:r>
            <a:br>
              <a:rPr lang="zh-CN" altLang="en-US" sz="2000" b="1" dirty="0">
                <a:latin typeface="+mj-ea"/>
              </a:rPr>
            </a:br>
            <a:r>
              <a:rPr lang="zh-CN" altLang="en-US" sz="2000" b="1" dirty="0">
                <a:latin typeface="+mj-ea"/>
              </a:rPr>
              <a:t/>
            </a:r>
            <a:br>
              <a:rPr lang="zh-CN" altLang="en-US" sz="2000" b="1" dirty="0">
                <a:latin typeface="+mj-ea"/>
              </a:rPr>
            </a:br>
            <a:r>
              <a:rPr lang="zh-CN" altLang="en-US" sz="2000" b="1" dirty="0">
                <a:latin typeface="+mj-ea"/>
              </a:rPr>
              <a:t/>
            </a:r>
            <a:br>
              <a:rPr lang="zh-CN" altLang="en-US" sz="2000" b="1" dirty="0">
                <a:latin typeface="+mj-ea"/>
              </a:rPr>
            </a:br>
            <a:endParaRPr lang="zh-CN" altLang="en-US" sz="2000" dirty="0"/>
          </a:p>
        </p:txBody>
      </p:sp>
      <p:pic>
        <p:nvPicPr>
          <p:cNvPr id="7" name="Picture 2" descr="20110925_001"/>
          <p:cNvPicPr>
            <a:picLocks noGrp="1" noChangeAspect="1" noChangeArrowheads="1"/>
          </p:cNvPicPr>
          <p:nvPr>
            <p:ph idx="1"/>
          </p:nvPr>
        </p:nvPicPr>
        <p:blipFill>
          <a:blip r:embed="rId2" cstate="print"/>
          <a:stretch>
            <a:fillRect/>
          </a:stretch>
        </p:blipFill>
        <p:spPr bwMode="auto">
          <a:xfrm>
            <a:off x="467544" y="1916833"/>
            <a:ext cx="3960439" cy="4239844"/>
          </a:xfrm>
          <a:prstGeom prst="rect">
            <a:avLst/>
          </a:prstGeom>
          <a:noFill/>
          <a:ln w="9525">
            <a:noFill/>
            <a:miter lim="800000"/>
            <a:headEnd/>
            <a:tailEnd/>
          </a:ln>
        </p:spPr>
      </p:pic>
      <p:pic>
        <p:nvPicPr>
          <p:cNvPr id="8" name="Picture 3" descr="20110925_002"/>
          <p:cNvPicPr>
            <a:picLocks noChangeAspect="1" noChangeArrowheads="1"/>
          </p:cNvPicPr>
          <p:nvPr/>
        </p:nvPicPr>
        <p:blipFill>
          <a:blip r:embed="rId3" cstate="print"/>
          <a:srcRect/>
          <a:stretch>
            <a:fillRect/>
          </a:stretch>
        </p:blipFill>
        <p:spPr bwMode="auto">
          <a:xfrm>
            <a:off x="4499992" y="1931439"/>
            <a:ext cx="4032448" cy="4176464"/>
          </a:xfrm>
          <a:prstGeom prst="rect">
            <a:avLst/>
          </a:prstGeom>
          <a:noFill/>
          <a:ln w="9525">
            <a:noFill/>
            <a:miter lim="800000"/>
            <a:headEnd/>
            <a:tailEnd/>
          </a:ln>
        </p:spPr>
      </p:pic>
    </p:spTree>
    <p:extLst>
      <p:ext uri="{BB962C8B-B14F-4D97-AF65-F5344CB8AC3E}">
        <p14:creationId xmlns:p14="http://schemas.microsoft.com/office/powerpoint/2010/main" val="288898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476672"/>
            <a:ext cx="8229600" cy="5649491"/>
          </a:xfrm>
        </p:spPr>
        <p:txBody>
          <a:bodyPr>
            <a:normAutofit/>
          </a:bodyPr>
          <a:lstStyle/>
          <a:p>
            <a:pPr marL="0" indent="0">
              <a:buNone/>
            </a:pPr>
            <a:r>
              <a:rPr lang="en-US" altLang="zh-CN" dirty="0" smtClean="0"/>
              <a:t>4.4</a:t>
            </a:r>
            <a:r>
              <a:rPr lang="zh-CN" altLang="en-US" dirty="0" smtClean="0"/>
              <a:t>重视排水管道的建设</a:t>
            </a:r>
            <a:r>
              <a:rPr lang="zh-CN" altLang="en-US" dirty="0"/>
              <a:t>　　</a:t>
            </a:r>
            <a:endParaRPr lang="en-US" altLang="zh-CN" dirty="0" smtClean="0"/>
          </a:p>
          <a:p>
            <a:pPr marL="0" indent="0">
              <a:buNone/>
            </a:pPr>
            <a:r>
              <a:rPr lang="zh-CN" altLang="en-US" dirty="0" smtClean="0"/>
              <a:t>         对新区建设时提高排水管道的设计标准，对现有排水系统进行改造，对设计标准低，雨污不分的管道进行改造，逐步提高排水设施的设计标准已是必然趋势，加强管网的护理，保证管道畅通。解决雨水与污水分流，同时加强城市排涝系统的管理和维护，在地面上设置的大型雨水排放井口应尽量保持开放状况以随时排出暴雨积水</a:t>
            </a:r>
            <a:r>
              <a:rPr lang="en-US" altLang="zh-CN" dirty="0" smtClean="0"/>
              <a:t>,</a:t>
            </a:r>
            <a:r>
              <a:rPr lang="zh-CN" altLang="en-US" dirty="0" smtClean="0"/>
              <a:t>保证管道畅通。</a:t>
            </a:r>
            <a:endParaRPr lang="zh-CN" altLang="en-US" dirty="0"/>
          </a:p>
        </p:txBody>
      </p:sp>
    </p:spTree>
    <p:extLst>
      <p:ext uri="{BB962C8B-B14F-4D97-AF65-F5344CB8AC3E}">
        <p14:creationId xmlns:p14="http://schemas.microsoft.com/office/powerpoint/2010/main" val="1483271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28596" y="0"/>
            <a:ext cx="8229600" cy="1143000"/>
          </a:xfrm>
        </p:spPr>
        <p:txBody>
          <a:bodyPr/>
          <a:lstStyle/>
          <a:p>
            <a:pPr eaLnBrk="1" hangingPunct="1"/>
            <a:r>
              <a:rPr lang="zh-CN" altLang="en-US" sz="4000" b="1" dirty="0" smtClean="0">
                <a:latin typeface="+mj-ea"/>
              </a:rPr>
              <a:t>内涝的“防”与“治”</a:t>
            </a:r>
            <a:endParaRPr lang="en-US" altLang="zh-CN" sz="4000" b="1" dirty="0" smtClean="0"/>
          </a:p>
        </p:txBody>
      </p:sp>
      <p:pic>
        <p:nvPicPr>
          <p:cNvPr id="6" name="Picture 3" descr="无标题"/>
          <p:cNvPicPr>
            <a:picLocks noGrp="1" noChangeAspect="1" noChangeArrowheads="1"/>
          </p:cNvPicPr>
          <p:nvPr>
            <p:ph idx="1"/>
          </p:nvPr>
        </p:nvPicPr>
        <p:blipFill>
          <a:blip r:embed="rId3" cstate="print"/>
          <a:srcRect/>
          <a:stretch>
            <a:fillRect/>
          </a:stretch>
        </p:blipFill>
        <p:spPr>
          <a:xfrm>
            <a:off x="-26988" y="908050"/>
            <a:ext cx="4895850" cy="3776662"/>
          </a:xfrm>
          <a:noFill/>
          <a:ln/>
        </p:spPr>
      </p:pic>
      <p:pic>
        <p:nvPicPr>
          <p:cNvPr id="7" name="Picture 2" descr="D:\导师工作\3雨水调研\1雨水调查数据\雨水调查项目\西城区人民政府\P6030193.JPG"/>
          <p:cNvPicPr>
            <a:picLocks noGrp="1" noChangeAspect="1" noChangeArrowheads="1"/>
          </p:cNvPicPr>
          <p:nvPr>
            <p:ph idx="4294967295"/>
          </p:nvPr>
        </p:nvPicPr>
        <p:blipFill>
          <a:blip r:embed="rId4" cstate="print"/>
          <a:srcRect/>
          <a:stretch>
            <a:fillRect/>
          </a:stretch>
        </p:blipFill>
        <p:spPr>
          <a:xfrm>
            <a:off x="4319588" y="3249613"/>
            <a:ext cx="4824412" cy="3608387"/>
          </a:xfrm>
          <a:noFill/>
          <a:ln/>
        </p:spPr>
      </p:pic>
      <p:sp>
        <p:nvSpPr>
          <p:cNvPr id="5" name="Rectangle 3"/>
          <p:cNvSpPr txBox="1">
            <a:spLocks noChangeArrowheads="1"/>
          </p:cNvSpPr>
          <p:nvPr/>
        </p:nvSpPr>
        <p:spPr bwMode="auto">
          <a:xfrm>
            <a:off x="-26988" y="908050"/>
            <a:ext cx="8728076" cy="615950"/>
          </a:xfrm>
          <a:prstGeom prst="rect">
            <a:avLst/>
          </a:prstGeom>
          <a:noFill/>
          <a:ln w="9525">
            <a:noFill/>
            <a:miter lim="800000"/>
            <a:headEnd/>
            <a:tailEnd/>
          </a:ln>
        </p:spPr>
        <p:txBody>
          <a:bodyPr/>
          <a:lstStyle/>
          <a:p>
            <a:pPr marL="571500" indent="-571500">
              <a:spcBef>
                <a:spcPct val="20000"/>
              </a:spcBef>
              <a:buFont typeface="Wingdings" pitchFamily="2" charset="2"/>
              <a:buChar char="ü"/>
              <a:defRPr/>
            </a:pPr>
            <a:endParaRPr lang="zh-CN" altLang="en-US" sz="3600" kern="0" dirty="0">
              <a:latin typeface="华文行楷" pitchFamily="2" charset="-122"/>
              <a:ea typeface="华文行楷" pitchFamily="2" charset="-122"/>
            </a:endParaRPr>
          </a:p>
          <a:p>
            <a:pPr marL="342900" indent="-342900">
              <a:spcBef>
                <a:spcPct val="20000"/>
              </a:spcBef>
              <a:buClr>
                <a:srgbClr val="993366"/>
              </a:buClr>
              <a:defRPr/>
            </a:pPr>
            <a:endParaRPr lang="en-US" altLang="zh-CN" sz="3200" kern="0" dirty="0">
              <a:latin typeface="+mn-lt"/>
              <a:ea typeface="+mn-ea"/>
            </a:endParaRPr>
          </a:p>
        </p:txBody>
      </p:sp>
      <p:sp>
        <p:nvSpPr>
          <p:cNvPr id="9" name="Text Box 5"/>
          <p:cNvSpPr txBox="1">
            <a:spLocks noChangeArrowheads="1"/>
          </p:cNvSpPr>
          <p:nvPr/>
        </p:nvSpPr>
        <p:spPr bwMode="auto">
          <a:xfrm>
            <a:off x="6000760" y="2000240"/>
            <a:ext cx="1871663" cy="519113"/>
          </a:xfrm>
          <a:prstGeom prst="rect">
            <a:avLst/>
          </a:prstGeom>
          <a:noFill/>
          <a:ln w="9525">
            <a:noFill/>
            <a:miter lim="800000"/>
            <a:headEnd/>
            <a:tailEnd/>
          </a:ln>
          <a:effectLst/>
        </p:spPr>
        <p:txBody>
          <a:bodyPr>
            <a:spAutoFit/>
          </a:bodyPr>
          <a:lstStyle/>
          <a:p>
            <a:pPr>
              <a:spcBef>
                <a:spcPct val="50000"/>
              </a:spcBef>
            </a:pPr>
            <a:r>
              <a:rPr lang="zh-CN" altLang="en-US" sz="2800" b="1" dirty="0"/>
              <a:t>绿色屋顶</a:t>
            </a:r>
          </a:p>
        </p:txBody>
      </p:sp>
      <p:sp>
        <p:nvSpPr>
          <p:cNvPr id="10" name="Text Box 4"/>
          <p:cNvSpPr txBox="1">
            <a:spLocks noChangeArrowheads="1"/>
          </p:cNvSpPr>
          <p:nvPr/>
        </p:nvSpPr>
        <p:spPr bwMode="auto">
          <a:xfrm>
            <a:off x="1214414" y="5286388"/>
            <a:ext cx="2124075" cy="519113"/>
          </a:xfrm>
          <a:prstGeom prst="rect">
            <a:avLst/>
          </a:prstGeom>
          <a:noFill/>
          <a:ln w="9525">
            <a:noFill/>
            <a:miter lim="800000"/>
            <a:headEnd/>
            <a:tailEnd/>
          </a:ln>
          <a:effectLst/>
        </p:spPr>
        <p:txBody>
          <a:bodyPr>
            <a:spAutoFit/>
          </a:bodyPr>
          <a:lstStyle/>
          <a:p>
            <a:pPr>
              <a:spcBef>
                <a:spcPct val="50000"/>
              </a:spcBef>
            </a:pPr>
            <a:r>
              <a:rPr lang="zh-CN" altLang="en-US" sz="2800" b="1" dirty="0"/>
              <a:t>下凹式绿地</a:t>
            </a:r>
          </a:p>
        </p:txBody>
      </p:sp>
    </p:spTree>
    <p:extLst>
      <p:ext uri="{BB962C8B-B14F-4D97-AF65-F5344CB8AC3E}">
        <p14:creationId xmlns:p14="http://schemas.microsoft.com/office/powerpoint/2010/main" val="228104614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4.5 </a:t>
            </a:r>
            <a:r>
              <a:rPr lang="zh-CN" altLang="en-US" dirty="0" smtClean="0"/>
              <a:t>国外</a:t>
            </a:r>
            <a:r>
              <a:rPr lang="zh-CN" altLang="en-US" dirty="0"/>
              <a:t>防治内涝经验借鉴</a:t>
            </a:r>
          </a:p>
        </p:txBody>
      </p:sp>
      <p:sp>
        <p:nvSpPr>
          <p:cNvPr id="3" name="内容占位符 2"/>
          <p:cNvSpPr>
            <a:spLocks noGrp="1"/>
          </p:cNvSpPr>
          <p:nvPr>
            <p:ph idx="1"/>
          </p:nvPr>
        </p:nvSpPr>
        <p:spPr/>
        <p:txBody>
          <a:bodyPr>
            <a:normAutofit fontScale="77500" lnSpcReduction="20000"/>
          </a:bodyPr>
          <a:lstStyle/>
          <a:p>
            <a:r>
              <a:rPr lang="zh-CN" altLang="en-US" dirty="0"/>
              <a:t>德国</a:t>
            </a:r>
            <a:r>
              <a:rPr lang="en-US" altLang="zh-CN" dirty="0"/>
              <a:t>•</a:t>
            </a:r>
            <a:r>
              <a:rPr lang="zh-CN" altLang="en-US" dirty="0"/>
              <a:t>汉堡</a:t>
            </a:r>
          </a:p>
          <a:p>
            <a:r>
              <a:rPr lang="zh-CN" altLang="en-US" dirty="0"/>
              <a:t>　</a:t>
            </a:r>
            <a:r>
              <a:rPr lang="zh-CN" altLang="en-US" dirty="0" smtClean="0"/>
              <a:t>     </a:t>
            </a:r>
            <a:r>
              <a:rPr lang="zh-CN" altLang="en-US" dirty="0"/>
              <a:t>在德国汉堡，城市有容量很大的地下调蓄库，在洪水期有很强的调度水量能力。这种大规模的城市地下蓄水，既保证汛期排水通畅，又实现了雨水的合理利用。 </a:t>
            </a:r>
          </a:p>
          <a:p>
            <a:r>
              <a:rPr lang="zh-CN" altLang="en-US" dirty="0"/>
              <a:t>　</a:t>
            </a:r>
            <a:r>
              <a:rPr lang="zh-CN" altLang="en-US" dirty="0" smtClean="0"/>
              <a:t>     </a:t>
            </a:r>
            <a:r>
              <a:rPr lang="zh-CN" altLang="en-US" dirty="0"/>
              <a:t>德国推广的新型雨水处理系统</a:t>
            </a:r>
            <a:r>
              <a:rPr lang="en-US" altLang="zh-CN" dirty="0"/>
              <a:t>——“</a:t>
            </a:r>
            <a:r>
              <a:rPr lang="zh-CN" altLang="en-US" dirty="0"/>
              <a:t>洼地</a:t>
            </a:r>
            <a:r>
              <a:rPr lang="en-US" altLang="zh-CN" dirty="0"/>
              <a:t>—</a:t>
            </a:r>
            <a:r>
              <a:rPr lang="zh-CN" altLang="en-US" dirty="0"/>
              <a:t>渗渠系统”，是包括各个就地设置的洼地、渗渠等组成的设施。这些设施与带有孔洞的排水管道连接，形成一个分散的雨水处理系统。 </a:t>
            </a:r>
          </a:p>
          <a:p>
            <a:r>
              <a:rPr lang="zh-CN" altLang="en-US" dirty="0"/>
              <a:t>          </a:t>
            </a:r>
            <a:r>
              <a:rPr lang="zh-CN" altLang="en-US" dirty="0" smtClean="0"/>
              <a:t>通过</a:t>
            </a:r>
            <a:r>
              <a:rPr lang="zh-CN" altLang="en-US" dirty="0"/>
              <a:t>雨水在低洼草地中短期储存和在渗渠中的长期储存，保证尽可能多的雨水得以下渗，不仅大大减少了雨洪暴雨径流，同时由于及时补充了地下水，可以防止地面沉降，从而使城市水文生态系统形成良性循环。</a:t>
            </a:r>
          </a:p>
          <a:p>
            <a:endParaRPr lang="zh-CN" altLang="en-US" dirty="0"/>
          </a:p>
        </p:txBody>
      </p:sp>
    </p:spTree>
    <p:extLst>
      <p:ext uri="{BB962C8B-B14F-4D97-AF65-F5344CB8AC3E}">
        <p14:creationId xmlns:p14="http://schemas.microsoft.com/office/powerpoint/2010/main" val="1717507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tretch>
            <a:fillRect/>
          </a:stretch>
        </p:blipFill>
        <p:spPr bwMode="auto">
          <a:xfrm>
            <a:off x="971600" y="1340768"/>
            <a:ext cx="7324725" cy="4598863"/>
          </a:xfrm>
          <a:prstGeom prst="rect">
            <a:avLst/>
          </a:prstGeom>
          <a:noFill/>
          <a:ln w="9525">
            <a:noFill/>
            <a:miter lim="800000"/>
            <a:headEnd/>
            <a:tailEnd/>
          </a:ln>
        </p:spPr>
      </p:pic>
    </p:spTree>
    <p:extLst>
      <p:ext uri="{BB962C8B-B14F-4D97-AF65-F5344CB8AC3E}">
        <p14:creationId xmlns:p14="http://schemas.microsoft.com/office/powerpoint/2010/main" val="1774575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1.1 </a:t>
            </a:r>
            <a:r>
              <a:rPr lang="zh-CN" altLang="en-US" dirty="0" smtClean="0"/>
              <a:t>城市内涝的概念</a:t>
            </a:r>
            <a:endParaRPr lang="zh-CN" altLang="en-US" dirty="0"/>
          </a:p>
        </p:txBody>
      </p:sp>
      <p:sp>
        <p:nvSpPr>
          <p:cNvPr id="3" name="内容占位符 2"/>
          <p:cNvSpPr>
            <a:spLocks noGrp="1"/>
          </p:cNvSpPr>
          <p:nvPr>
            <p:ph idx="1"/>
          </p:nvPr>
        </p:nvSpPr>
        <p:spPr/>
        <p:txBody>
          <a:bodyPr/>
          <a:lstStyle/>
          <a:p>
            <a:r>
              <a:rPr lang="zh-CN" altLang="en-US" dirty="0" smtClean="0"/>
              <a:t>城市</a:t>
            </a:r>
            <a:r>
              <a:rPr lang="zh-CN" altLang="en-US" dirty="0"/>
              <a:t>内涝是指由于强降水或连续性降水超 过城市排水能力致使城市内产生积水灾害 的现象。造成内涝的客观原因是降雨强度 大，范围集中。降雨特别急的地方可能形 成积水，降雨强度比较大、时间比较长也 有可能形成积水。</a:t>
            </a:r>
          </a:p>
        </p:txBody>
      </p:sp>
    </p:spTree>
    <p:extLst>
      <p:ext uri="{BB962C8B-B14F-4D97-AF65-F5344CB8AC3E}">
        <p14:creationId xmlns:p14="http://schemas.microsoft.com/office/powerpoint/2010/main" val="2637731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应急电话，你记住了吗？</a:t>
            </a:r>
            <a:endParaRPr lang="zh-CN" altLang="en-US" dirty="0"/>
          </a:p>
        </p:txBody>
      </p:sp>
      <p:sp>
        <p:nvSpPr>
          <p:cNvPr id="3" name="内容占位符 2"/>
          <p:cNvSpPr>
            <a:spLocks noGrp="1"/>
          </p:cNvSpPr>
          <p:nvPr>
            <p:ph idx="1"/>
          </p:nvPr>
        </p:nvSpPr>
        <p:spPr/>
        <p:txBody>
          <a:bodyPr/>
          <a:lstStyle/>
          <a:p>
            <a:r>
              <a:rPr lang="zh-CN" altLang="en-US" dirty="0" smtClean="0"/>
              <a:t>报警电话：</a:t>
            </a:r>
            <a:r>
              <a:rPr lang="en-US" altLang="zh-CN" dirty="0" smtClean="0"/>
              <a:t>110</a:t>
            </a:r>
          </a:p>
          <a:p>
            <a:r>
              <a:rPr lang="zh-CN" altLang="en-US" dirty="0" smtClean="0"/>
              <a:t>火警电话：</a:t>
            </a:r>
            <a:r>
              <a:rPr lang="en-US" altLang="zh-CN" dirty="0" smtClean="0"/>
              <a:t>119</a:t>
            </a:r>
          </a:p>
          <a:p>
            <a:r>
              <a:rPr lang="zh-CN" altLang="en-US" dirty="0" smtClean="0"/>
              <a:t>急救中心电话：</a:t>
            </a:r>
            <a:r>
              <a:rPr lang="en-US" altLang="zh-CN" dirty="0" smtClean="0"/>
              <a:t>120</a:t>
            </a:r>
          </a:p>
          <a:p>
            <a:r>
              <a:rPr lang="zh-CN" altLang="en-US" dirty="0" smtClean="0"/>
              <a:t>交通事故电话：</a:t>
            </a:r>
            <a:r>
              <a:rPr lang="en-US" altLang="zh-CN" dirty="0" smtClean="0"/>
              <a:t>122</a:t>
            </a:r>
          </a:p>
          <a:p>
            <a:r>
              <a:rPr lang="zh-CN" altLang="en-US" dirty="0" smtClean="0"/>
              <a:t>公安短信报警电话：</a:t>
            </a:r>
            <a:r>
              <a:rPr lang="en-US" altLang="zh-CN" dirty="0" smtClean="0"/>
              <a:t>12110</a:t>
            </a:r>
          </a:p>
          <a:p>
            <a:r>
              <a:rPr lang="zh-CN" altLang="en-US" dirty="0"/>
              <a:t>水</a:t>
            </a:r>
            <a:r>
              <a:rPr lang="zh-CN" altLang="en-US" dirty="0" smtClean="0"/>
              <a:t>上求救电话：</a:t>
            </a:r>
            <a:r>
              <a:rPr lang="en-US" altLang="zh-CN" dirty="0" smtClean="0"/>
              <a:t>12395</a:t>
            </a:r>
          </a:p>
          <a:p>
            <a:r>
              <a:rPr lang="zh-CN" altLang="en-US" dirty="0" smtClean="0"/>
              <a:t>天气预报电话：</a:t>
            </a:r>
            <a:r>
              <a:rPr lang="en-US" altLang="zh-CN" dirty="0" smtClean="0"/>
              <a:t>12121</a:t>
            </a:r>
            <a:endParaRPr lang="zh-CN" altLang="en-US" dirty="0"/>
          </a:p>
        </p:txBody>
      </p:sp>
    </p:spTree>
    <p:extLst>
      <p:ext uri="{BB962C8B-B14F-4D97-AF65-F5344CB8AC3E}">
        <p14:creationId xmlns:p14="http://schemas.microsoft.com/office/powerpoint/2010/main" val="60229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smtClean="0"/>
          </a:p>
          <a:p>
            <a:pPr algn="ctr"/>
            <a:endParaRPr lang="en-US" altLang="zh-CN" dirty="0"/>
          </a:p>
          <a:p>
            <a:pPr marL="0" indent="0" algn="ctr">
              <a:buNone/>
            </a:pPr>
            <a:r>
              <a:rPr lang="zh-CN" altLang="en-US" sz="7200" b="1" dirty="0" smtClean="0"/>
              <a:t>谢          谢</a:t>
            </a:r>
            <a:endParaRPr lang="zh-CN" altLang="en-US" sz="7200" b="1" dirty="0"/>
          </a:p>
        </p:txBody>
      </p:sp>
    </p:spTree>
    <p:extLst>
      <p:ext uri="{BB962C8B-B14F-4D97-AF65-F5344CB8AC3E}">
        <p14:creationId xmlns:p14="http://schemas.microsoft.com/office/powerpoint/2010/main" val="1636837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972" y="385613"/>
            <a:ext cx="7776000" cy="1143000"/>
          </a:xfrm>
        </p:spPr>
        <p:txBody>
          <a:bodyPr>
            <a:normAutofit/>
          </a:bodyPr>
          <a:lstStyle/>
          <a:p>
            <a:r>
              <a:rPr lang="en-US" altLang="zh-CN" sz="2400" dirty="0" smtClean="0"/>
              <a:t> </a:t>
            </a:r>
            <a:endParaRPr lang="zh-CN" altLang="en-US" sz="2400"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882013850"/>
              </p:ext>
            </p:extLst>
          </p:nvPr>
        </p:nvGraphicFramePr>
        <p:xfrm>
          <a:off x="325169" y="1050997"/>
          <a:ext cx="8133622" cy="5474347"/>
        </p:xfrm>
        <a:graphic>
          <a:graphicData uri="http://schemas.openxmlformats.org/drawingml/2006/table">
            <a:tbl>
              <a:tblPr firstRow="1" bandRow="1">
                <a:tableStyleId>{5C22544A-7EE6-4342-B048-85BDC9FD1C3A}</a:tableStyleId>
              </a:tblPr>
              <a:tblGrid>
                <a:gridCol w="1234480"/>
                <a:gridCol w="3600400"/>
                <a:gridCol w="1689468"/>
                <a:gridCol w="1609274"/>
              </a:tblGrid>
              <a:tr h="852243">
                <a:tc>
                  <a:txBody>
                    <a:bodyPr/>
                    <a:lstStyle/>
                    <a:p>
                      <a:r>
                        <a:rPr lang="zh-CN" altLang="en-US" dirty="0" smtClean="0"/>
                        <a:t> 降雨等级</a:t>
                      </a:r>
                      <a:endParaRPr lang="zh-CN" altLang="en-US" dirty="0"/>
                    </a:p>
                  </a:txBody>
                  <a:tcPr anchor="ctr"/>
                </a:tc>
                <a:tc>
                  <a:txBody>
                    <a:bodyPr/>
                    <a:lstStyle/>
                    <a:p>
                      <a:r>
                        <a:rPr lang="zh-CN" altLang="en-US" dirty="0" smtClean="0"/>
                        <a:t>                   现象描述</a:t>
                      </a:r>
                      <a:endParaRPr lang="zh-CN" altLang="en-US" dirty="0"/>
                    </a:p>
                  </a:txBody>
                  <a:tcPr anchor="ctr"/>
                </a:tc>
                <a:tc gridSpan="2">
                  <a:txBody>
                    <a:bodyPr/>
                    <a:lstStyle/>
                    <a:p>
                      <a:r>
                        <a:rPr lang="zh-CN" altLang="en-US" dirty="0" smtClean="0"/>
                        <a:t>               降雨范围 （</a:t>
                      </a:r>
                      <a:r>
                        <a:rPr lang="en-US" altLang="zh-CN" dirty="0" smtClean="0"/>
                        <a:t>mm</a:t>
                      </a:r>
                      <a:r>
                        <a:rPr lang="zh-CN" altLang="en-US" dirty="0" smtClean="0"/>
                        <a:t>）</a:t>
                      </a:r>
                      <a:endParaRPr lang="zh-CN" altLang="en-US" dirty="0"/>
                    </a:p>
                    <a:p>
                      <a:r>
                        <a:rPr lang="zh-CN" altLang="en-US" sz="1800" kern="1200" dirty="0" smtClean="0">
                          <a:solidFill>
                            <a:schemeClr val="bg1"/>
                          </a:solidFill>
                          <a:latin typeface="+mn-lt"/>
                          <a:ea typeface="+mn-ea"/>
                          <a:cs typeface="+mn-cs"/>
                        </a:rPr>
                        <a:t>   </a:t>
                      </a:r>
                      <a:r>
                        <a:rPr kumimoji="0" lang="zh-CN" altLang="en-US" b="1" kern="1200" dirty="0" smtClean="0">
                          <a:solidFill>
                            <a:schemeClr val="lt1"/>
                          </a:solidFill>
                          <a:latin typeface="+mn-lt"/>
                          <a:ea typeface="+mn-ea"/>
                          <a:cs typeface="+mn-cs"/>
                        </a:rPr>
                        <a:t>一天内总量</a:t>
                      </a:r>
                      <a:r>
                        <a:rPr kumimoji="0" lang="zh-CN" altLang="en-US" b="1" kern="1200" dirty="0">
                          <a:solidFill>
                            <a:schemeClr val="lt1"/>
                          </a:solidFill>
                          <a:latin typeface="+mn-lt"/>
                          <a:ea typeface="+mn-ea"/>
                          <a:cs typeface="+mn-cs"/>
                        </a:rPr>
                        <a:t> </a:t>
                      </a:r>
                      <a:r>
                        <a:rPr kumimoji="0" lang="zh-CN" altLang="en-US" b="1" kern="1200" dirty="0" smtClean="0">
                          <a:solidFill>
                            <a:schemeClr val="lt1"/>
                          </a:solidFill>
                          <a:latin typeface="+mn-lt"/>
                          <a:ea typeface="+mn-ea"/>
                          <a:cs typeface="+mn-cs"/>
                        </a:rPr>
                        <a:t>        </a:t>
                      </a:r>
                      <a:r>
                        <a:rPr lang="zh-CN" altLang="en-US" dirty="0" smtClean="0"/>
                        <a:t>半天内总量</a:t>
                      </a:r>
                      <a:endParaRPr lang="zh-CN" altLang="en-US" dirty="0"/>
                    </a:p>
                  </a:txBody>
                  <a:tcPr/>
                </a:tc>
                <a:tc hMerge="1">
                  <a:txBody>
                    <a:bodyPr/>
                    <a:lstStyle/>
                    <a:p>
                      <a:endParaRPr lang="zh-CN" altLang="en-US"/>
                    </a:p>
                  </a:txBody>
                  <a:tcPr/>
                </a:tc>
              </a:tr>
              <a:tr h="504497">
                <a:tc>
                  <a:txBody>
                    <a:bodyPr/>
                    <a:lstStyle/>
                    <a:p>
                      <a:r>
                        <a:rPr lang="zh-CN" altLang="en-US" dirty="0" smtClean="0"/>
                        <a:t>    小雨</a:t>
                      </a:r>
                      <a:endParaRPr lang="zh-CN" altLang="en-US" dirty="0"/>
                    </a:p>
                  </a:txBody>
                  <a:tcPr anchor="ctr"/>
                </a:tc>
                <a:tc>
                  <a:txBody>
                    <a:bodyPr/>
                    <a:lstStyle/>
                    <a:p>
                      <a:r>
                        <a:rPr lang="zh-CN" altLang="en-US" dirty="0" smtClean="0"/>
                        <a:t>雨能是地面潮湿，不泥泞</a:t>
                      </a:r>
                      <a:endParaRPr lang="zh-CN" altLang="en-US" dirty="0"/>
                    </a:p>
                  </a:txBody>
                  <a:tcPr anchor="ctr"/>
                </a:tc>
                <a:tc>
                  <a:txBody>
                    <a:bodyPr/>
                    <a:lstStyle/>
                    <a:p>
                      <a:r>
                        <a:rPr lang="en-US" altLang="zh-CN" dirty="0" smtClean="0"/>
                        <a:t>     0.1 ~ 9.9</a:t>
                      </a:r>
                      <a:endParaRPr lang="zh-CN" altLang="en-US" dirty="0"/>
                    </a:p>
                  </a:txBody>
                  <a:tcPr anchor="ctr"/>
                </a:tc>
                <a:tc>
                  <a:txBody>
                    <a:bodyPr/>
                    <a:lstStyle/>
                    <a:p>
                      <a:r>
                        <a:rPr lang="en-US" altLang="zh-CN" dirty="0" smtClean="0"/>
                        <a:t>     0.1 ~ 4.9</a:t>
                      </a:r>
                      <a:endParaRPr lang="zh-CN" altLang="en-US" dirty="0"/>
                    </a:p>
                  </a:txBody>
                  <a:tcPr anchor="ctr"/>
                </a:tc>
              </a:tr>
              <a:tr h="545193">
                <a:tc>
                  <a:txBody>
                    <a:bodyPr/>
                    <a:lstStyle/>
                    <a:p>
                      <a:r>
                        <a:rPr lang="zh-CN" altLang="en-US" dirty="0" smtClean="0"/>
                        <a:t>    中雨</a:t>
                      </a:r>
                      <a:endParaRPr lang="zh-CN" altLang="en-US" dirty="0"/>
                    </a:p>
                  </a:txBody>
                  <a:tcPr anchor="ctr"/>
                </a:tc>
                <a:tc>
                  <a:txBody>
                    <a:bodyPr/>
                    <a:lstStyle/>
                    <a:p>
                      <a:r>
                        <a:rPr lang="zh-CN" altLang="en-US" dirty="0" smtClean="0"/>
                        <a:t>雨降到屋顶上渐渐声，凹地积水</a:t>
                      </a:r>
                      <a:endParaRPr lang="zh-CN" altLang="en-US" dirty="0"/>
                    </a:p>
                  </a:txBody>
                  <a:tcPr anchor="ctr"/>
                </a:tc>
                <a:tc>
                  <a:txBody>
                    <a:bodyPr/>
                    <a:lstStyle/>
                    <a:p>
                      <a:r>
                        <a:rPr lang="en-US" altLang="zh-CN" dirty="0" smtClean="0"/>
                        <a:t>   10.0 ~ 24.9</a:t>
                      </a:r>
                      <a:endParaRPr lang="zh-CN" altLang="en-US" dirty="0"/>
                    </a:p>
                  </a:txBody>
                  <a:tcPr anchor="ctr"/>
                </a:tc>
                <a:tc>
                  <a:txBody>
                    <a:bodyPr/>
                    <a:lstStyle/>
                    <a:p>
                      <a:r>
                        <a:rPr lang="en-US" altLang="zh-CN" dirty="0" smtClean="0"/>
                        <a:t>     5.0 ~ 14.9</a:t>
                      </a:r>
                      <a:endParaRPr lang="zh-CN" altLang="en-US" dirty="0"/>
                    </a:p>
                  </a:txBody>
                  <a:tcPr anchor="ctr"/>
                </a:tc>
              </a:tr>
              <a:tr h="735497">
                <a:tc>
                  <a:txBody>
                    <a:bodyPr/>
                    <a:lstStyle/>
                    <a:p>
                      <a:r>
                        <a:rPr lang="zh-CN" altLang="en-US" dirty="0" smtClean="0"/>
                        <a:t>    大雨</a:t>
                      </a:r>
                      <a:endParaRPr lang="zh-CN" altLang="en-US" dirty="0"/>
                    </a:p>
                  </a:txBody>
                  <a:tcPr anchor="ctr"/>
                </a:tc>
                <a:tc>
                  <a:txBody>
                    <a:bodyPr/>
                    <a:lstStyle/>
                    <a:p>
                      <a:r>
                        <a:rPr lang="zh-CN" altLang="en-US" dirty="0" smtClean="0"/>
                        <a:t>降雨如倾盆，落地四溅，平地积水</a:t>
                      </a:r>
                      <a:endParaRPr lang="zh-CN" altLang="en-US" dirty="0"/>
                    </a:p>
                  </a:txBody>
                  <a:tcPr anchor="ctr"/>
                </a:tc>
                <a:tc>
                  <a:txBody>
                    <a:bodyPr/>
                    <a:lstStyle/>
                    <a:p>
                      <a:r>
                        <a:rPr lang="en-US" altLang="zh-CN" dirty="0" smtClean="0"/>
                        <a:t>   25.0 ~ 49.9</a:t>
                      </a:r>
                      <a:endParaRPr lang="zh-CN" altLang="en-US" dirty="0"/>
                    </a:p>
                  </a:txBody>
                  <a:tcPr anchor="ctr"/>
                </a:tc>
                <a:tc>
                  <a:txBody>
                    <a:bodyPr/>
                    <a:lstStyle/>
                    <a:p>
                      <a:r>
                        <a:rPr lang="en-US" altLang="zh-CN" dirty="0" smtClean="0"/>
                        <a:t>   15.0 ~ 29.9</a:t>
                      </a:r>
                      <a:endParaRPr lang="zh-CN" altLang="en-US" dirty="0"/>
                    </a:p>
                  </a:txBody>
                  <a:tcPr anchor="ctr"/>
                </a:tc>
              </a:tr>
              <a:tr h="735497">
                <a:tc>
                  <a:txBody>
                    <a:bodyPr/>
                    <a:lstStyle/>
                    <a:p>
                      <a:r>
                        <a:rPr lang="zh-CN" altLang="en-US" dirty="0" smtClean="0"/>
                        <a:t>    暴雨</a:t>
                      </a:r>
                      <a:endParaRPr lang="zh-CN" altLang="en-US" dirty="0"/>
                    </a:p>
                  </a:txBody>
                  <a:tcPr anchor="ctr"/>
                </a:tc>
                <a:tc>
                  <a:txBody>
                    <a:bodyPr/>
                    <a:lstStyle/>
                    <a:p>
                      <a:r>
                        <a:rPr lang="zh-CN" altLang="en-US" dirty="0" smtClean="0"/>
                        <a:t>降雨比大雨还猛，能造成山洪爆发</a:t>
                      </a:r>
                      <a:endParaRPr lang="zh-CN" altLang="en-US" dirty="0"/>
                    </a:p>
                  </a:txBody>
                  <a:tcPr anchor="ctr"/>
                </a:tc>
                <a:tc>
                  <a:txBody>
                    <a:bodyPr/>
                    <a:lstStyle/>
                    <a:p>
                      <a:r>
                        <a:rPr lang="en-US" altLang="zh-CN" dirty="0" smtClean="0"/>
                        <a:t>   50.0 ~ 99.9</a:t>
                      </a:r>
                      <a:endParaRPr lang="zh-CN" altLang="en-US" dirty="0"/>
                    </a:p>
                  </a:txBody>
                  <a:tcPr anchor="ctr"/>
                </a:tc>
                <a:tc>
                  <a:txBody>
                    <a:bodyPr/>
                    <a:lstStyle/>
                    <a:p>
                      <a:r>
                        <a:rPr lang="en-US" altLang="zh-CN" dirty="0" smtClean="0"/>
                        <a:t>    30.0 ~ 69.9</a:t>
                      </a:r>
                      <a:endParaRPr lang="zh-CN" altLang="en-US" dirty="0"/>
                    </a:p>
                  </a:txBody>
                  <a:tcPr anchor="ctr"/>
                </a:tc>
              </a:tr>
              <a:tr h="735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  大暴雨</a:t>
                      </a:r>
                    </a:p>
                  </a:txBody>
                  <a:tcPr anchor="ctr"/>
                </a:tc>
                <a:tc>
                  <a:txBody>
                    <a:bodyPr/>
                    <a:lstStyle/>
                    <a:p>
                      <a:r>
                        <a:rPr lang="zh-CN" altLang="en-US" dirty="0" smtClean="0"/>
                        <a:t>降雨比暴雨还大，或持续时间长，造成洪涝灾害</a:t>
                      </a:r>
                      <a:endParaRPr lang="zh-CN" altLang="en-US" dirty="0"/>
                    </a:p>
                  </a:txBody>
                  <a:tcPr anchor="ctr"/>
                </a:tc>
                <a:tc>
                  <a:txBody>
                    <a:bodyPr/>
                    <a:lstStyle/>
                    <a:p>
                      <a:r>
                        <a:rPr lang="en-US" altLang="zh-CN" dirty="0" smtClean="0"/>
                        <a:t>100.0 ~ 250.0</a:t>
                      </a:r>
                      <a:endParaRPr lang="zh-CN" altLang="en-US" dirty="0"/>
                    </a:p>
                  </a:txBody>
                  <a:tcPr anchor="ctr"/>
                </a:tc>
                <a:tc>
                  <a:txBody>
                    <a:bodyPr/>
                    <a:lstStyle/>
                    <a:p>
                      <a:r>
                        <a:rPr lang="en-US" altLang="zh-CN" dirty="0" smtClean="0"/>
                        <a:t>    70.0 ~ 139.9</a:t>
                      </a:r>
                      <a:endParaRPr lang="zh-CN" altLang="en-US" dirty="0"/>
                    </a:p>
                  </a:txBody>
                  <a:tcPr anchor="ctr"/>
                </a:tc>
              </a:tr>
              <a:tr h="13659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特大暴雨</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降雨比大暴雨还大，能造成洪涝灾害</a:t>
                      </a:r>
                    </a:p>
                    <a:p>
                      <a:endParaRPr lang="zh-CN" altLang="en-US" dirty="0"/>
                    </a:p>
                  </a:txBody>
                  <a:tcPr anchor="ctr"/>
                </a:tc>
                <a:tc>
                  <a:txBody>
                    <a:bodyPr/>
                    <a:lstStyle/>
                    <a:p>
                      <a:endParaRPr lang="en-US" altLang="zh-CN" dirty="0" smtClean="0"/>
                    </a:p>
                    <a:p>
                      <a:r>
                        <a:rPr lang="en-US" altLang="zh-CN" dirty="0" smtClean="0"/>
                        <a:t>      〉250</a:t>
                      </a:r>
                      <a:endParaRPr lang="zh-CN" altLang="en-US" dirty="0"/>
                    </a:p>
                  </a:txBody>
                  <a:tcPr/>
                </a:tc>
                <a:tc>
                  <a:txBody>
                    <a:bodyPr/>
                    <a:lstStyle/>
                    <a:p>
                      <a:endParaRPr lang="en-US" altLang="zh-CN" dirty="0" smtClean="0"/>
                    </a:p>
                    <a:p>
                      <a:r>
                        <a:rPr lang="en-US" altLang="zh-CN" dirty="0" smtClean="0"/>
                        <a:t>        〉140</a:t>
                      </a:r>
                      <a:endParaRPr lang="zh-CN" altLang="en-US" dirty="0"/>
                    </a:p>
                  </a:txBody>
                  <a:tcPr/>
                </a:tc>
              </a:tr>
            </a:tbl>
          </a:graphicData>
        </a:graphic>
      </p:graphicFrame>
      <p:sp>
        <p:nvSpPr>
          <p:cNvPr id="6" name="TextBox 5"/>
          <p:cNvSpPr txBox="1"/>
          <p:nvPr/>
        </p:nvSpPr>
        <p:spPr>
          <a:xfrm>
            <a:off x="683568" y="404664"/>
            <a:ext cx="7272808" cy="646331"/>
          </a:xfrm>
          <a:prstGeom prst="rect">
            <a:avLst/>
          </a:prstGeom>
          <a:noFill/>
        </p:spPr>
        <p:txBody>
          <a:bodyPr wrap="square" rtlCol="0">
            <a:spAutoFit/>
          </a:bodyPr>
          <a:lstStyle/>
          <a:p>
            <a:r>
              <a:rPr lang="zh-CN" altLang="en-US" dirty="0" smtClean="0"/>
              <a:t>“毫米”单位是用来衡量降雨量的。也就是降雨的多少。</a:t>
            </a:r>
            <a:r>
              <a:rPr lang="en-US" altLang="zh-CN" dirty="0" smtClean="0"/>
              <a:t>1</a:t>
            </a:r>
            <a:r>
              <a:rPr lang="zh-CN" altLang="en-US" dirty="0" smtClean="0"/>
              <a:t>毫米的降雨量就是降雨在</a:t>
            </a:r>
            <a:r>
              <a:rPr lang="en-US" altLang="zh-CN" dirty="0" smtClean="0"/>
              <a:t>1</a:t>
            </a:r>
            <a:r>
              <a:rPr lang="zh-CN" altLang="en-US" dirty="0" smtClean="0"/>
              <a:t>平方米面积上形成的水深为</a:t>
            </a:r>
            <a:r>
              <a:rPr lang="en-US" altLang="zh-CN" dirty="0" smtClean="0"/>
              <a:t>1</a:t>
            </a:r>
            <a:r>
              <a:rPr lang="zh-CN" altLang="en-US" dirty="0" smtClean="0"/>
              <a:t>毫米。</a:t>
            </a:r>
            <a:endParaRPr lang="zh-CN" altLang="en-US" dirty="0"/>
          </a:p>
        </p:txBody>
      </p:sp>
    </p:spTree>
    <p:extLst>
      <p:ext uri="{BB962C8B-B14F-4D97-AF65-F5344CB8AC3E}">
        <p14:creationId xmlns:p14="http://schemas.microsoft.com/office/powerpoint/2010/main" val="3941103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雨水运动方式</a:t>
            </a:r>
            <a:endParaRPr lang="zh-CN" altLang="en-US" dirty="0"/>
          </a:p>
        </p:txBody>
      </p:sp>
      <p:pic>
        <p:nvPicPr>
          <p:cNvPr id="4" name="内容占位符 3" descr="http://p3.so.qhmsg.com/bdr/_240_/t012c969e867809f658.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899592" y="1340768"/>
            <a:ext cx="7704856" cy="5112568"/>
          </a:xfrm>
          <a:prstGeom prst="rect">
            <a:avLst/>
          </a:prstGeom>
          <a:noFill/>
          <a:ln>
            <a:noFill/>
          </a:ln>
        </p:spPr>
      </p:pic>
    </p:spTree>
    <p:extLst>
      <p:ext uri="{BB962C8B-B14F-4D97-AF65-F5344CB8AC3E}">
        <p14:creationId xmlns:p14="http://schemas.microsoft.com/office/powerpoint/2010/main" val="3572440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暴雨预警的四个等级</a:t>
            </a:r>
            <a:endParaRPr lang="zh-CN" altLang="en-US" dirty="0"/>
          </a:p>
        </p:txBody>
      </p:sp>
      <p:pic>
        <p:nvPicPr>
          <p:cNvPr id="6" name="内容占位符 5" descr="http://p0.so.qhmsg.com/bdr/_240_/t01343578c78501d7a5.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187624" y="1484784"/>
            <a:ext cx="7344816" cy="4824536"/>
          </a:xfrm>
          <a:prstGeom prst="rect">
            <a:avLst/>
          </a:prstGeom>
          <a:noFill/>
          <a:ln>
            <a:noFill/>
          </a:ln>
        </p:spPr>
      </p:pic>
    </p:spTree>
    <p:extLst>
      <p:ext uri="{BB962C8B-B14F-4D97-AF65-F5344CB8AC3E}">
        <p14:creationId xmlns:p14="http://schemas.microsoft.com/office/powerpoint/2010/main" val="2879509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426170"/>
          </a:xfrm>
        </p:spPr>
        <p:txBody>
          <a:bodyPr/>
          <a:lstStyle/>
          <a:p>
            <a:r>
              <a:rPr lang="en-US" altLang="zh-CN" dirty="0" smtClean="0"/>
              <a:t>2 </a:t>
            </a:r>
            <a:r>
              <a:rPr lang="zh-CN" altLang="en-US" dirty="0" smtClean="0"/>
              <a:t>城市内涝的原因</a:t>
            </a:r>
            <a:endParaRPr lang="zh-CN" altLang="en-US" dirty="0"/>
          </a:p>
        </p:txBody>
      </p:sp>
      <p:sp>
        <p:nvSpPr>
          <p:cNvPr id="3" name="内容占位符 2"/>
          <p:cNvSpPr>
            <a:spLocks noGrp="1"/>
          </p:cNvSpPr>
          <p:nvPr>
            <p:ph idx="1"/>
          </p:nvPr>
        </p:nvSpPr>
        <p:spPr>
          <a:xfrm>
            <a:off x="457200" y="1484784"/>
            <a:ext cx="8229600" cy="4641379"/>
          </a:xfrm>
        </p:spPr>
        <p:txBody>
          <a:bodyPr>
            <a:normAutofit/>
          </a:bodyPr>
          <a:lstStyle/>
          <a:p>
            <a:r>
              <a:rPr lang="en-US" altLang="zh-CN" dirty="0" smtClean="0"/>
              <a:t>1.</a:t>
            </a:r>
            <a:r>
              <a:rPr lang="zh-CN" altLang="en-US" dirty="0" smtClean="0"/>
              <a:t>极端气候造成暴雨频发</a:t>
            </a:r>
            <a:endParaRPr lang="en-US" altLang="zh-CN" dirty="0" smtClean="0"/>
          </a:p>
          <a:p>
            <a:r>
              <a:rPr lang="en-US" altLang="zh-CN" dirty="0" smtClean="0"/>
              <a:t>2.</a:t>
            </a:r>
            <a:r>
              <a:rPr lang="zh-CN" altLang="en-US" dirty="0" smtClean="0"/>
              <a:t>垃圾堵塞下水道</a:t>
            </a:r>
            <a:endParaRPr lang="en-US" altLang="zh-CN" dirty="0" smtClean="0"/>
          </a:p>
          <a:p>
            <a:r>
              <a:rPr lang="en-US" altLang="zh-CN" dirty="0" smtClean="0"/>
              <a:t>3.</a:t>
            </a:r>
            <a:r>
              <a:rPr lang="zh-CN" altLang="en-US" dirty="0" smtClean="0"/>
              <a:t>城市道路“硬化”</a:t>
            </a:r>
            <a:endParaRPr lang="en-US" altLang="zh-CN" dirty="0" smtClean="0"/>
          </a:p>
          <a:p>
            <a:r>
              <a:rPr lang="en-US" altLang="zh-CN" dirty="0" smtClean="0"/>
              <a:t>4.</a:t>
            </a:r>
            <a:r>
              <a:rPr lang="zh-CN" altLang="en-US" dirty="0" smtClean="0"/>
              <a:t>城市范围内扩大致雨岛效应</a:t>
            </a:r>
            <a:endParaRPr lang="en-US" altLang="zh-CN" dirty="0"/>
          </a:p>
          <a:p>
            <a:r>
              <a:rPr lang="en-US" altLang="zh-CN" dirty="0" smtClean="0"/>
              <a:t>5.</a:t>
            </a:r>
            <a:r>
              <a:rPr lang="zh-CN" altLang="en-US" dirty="0" smtClean="0"/>
              <a:t>城市草地森林面积有限</a:t>
            </a:r>
            <a:endParaRPr lang="en-US" altLang="zh-CN" dirty="0" smtClean="0"/>
          </a:p>
          <a:p>
            <a:r>
              <a:rPr lang="en-US" altLang="zh-CN" dirty="0" smtClean="0"/>
              <a:t>6.</a:t>
            </a:r>
            <a:r>
              <a:rPr lang="zh-CN" altLang="en-US" dirty="0" smtClean="0"/>
              <a:t>城市排水泄洪能力不足</a:t>
            </a:r>
            <a:endParaRPr lang="en-US" altLang="zh-CN" dirty="0" smtClean="0"/>
          </a:p>
          <a:p>
            <a:r>
              <a:rPr lang="en-US" altLang="zh-CN" dirty="0" smtClean="0"/>
              <a:t>7.</a:t>
            </a:r>
            <a:r>
              <a:rPr lang="zh-CN" altLang="en-US" dirty="0" smtClean="0"/>
              <a:t>现行城市防汛标准过时</a:t>
            </a:r>
            <a:endParaRPr lang="en-US" altLang="zh-CN" dirty="0" smtClean="0"/>
          </a:p>
          <a:p>
            <a:endParaRPr lang="zh-CN" altLang="en-US" dirty="0"/>
          </a:p>
        </p:txBody>
      </p:sp>
    </p:spTree>
    <p:extLst>
      <p:ext uri="{BB962C8B-B14F-4D97-AF65-F5344CB8AC3E}">
        <p14:creationId xmlns:p14="http://schemas.microsoft.com/office/powerpoint/2010/main" val="2798379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2.2  </a:t>
            </a:r>
            <a:r>
              <a:rPr lang="zh-CN" altLang="en-US" dirty="0" smtClean="0"/>
              <a:t>城市内涝的特点</a:t>
            </a:r>
            <a:endParaRPr lang="zh-CN" altLang="en-US" dirty="0"/>
          </a:p>
        </p:txBody>
      </p:sp>
      <p:sp>
        <p:nvSpPr>
          <p:cNvPr id="3" name="内容占位符 2"/>
          <p:cNvSpPr>
            <a:spLocks noGrp="1"/>
          </p:cNvSpPr>
          <p:nvPr>
            <p:ph idx="1"/>
          </p:nvPr>
        </p:nvSpPr>
        <p:spPr>
          <a:xfrm>
            <a:off x="457200" y="1340768"/>
            <a:ext cx="8229600" cy="4785395"/>
          </a:xfrm>
        </p:spPr>
        <p:txBody>
          <a:bodyPr>
            <a:normAutofit/>
          </a:bodyPr>
          <a:lstStyle/>
          <a:p>
            <a:r>
              <a:rPr lang="zh-CN" altLang="en-US" dirty="0" smtClean="0"/>
              <a:t>城市内涝形成的时间很短，降雨落到地面，迅速向地势低的区域汇集，造成局部内涝。</a:t>
            </a:r>
            <a:endParaRPr lang="en-US" altLang="zh-CN" dirty="0" smtClean="0"/>
          </a:p>
          <a:p>
            <a:r>
              <a:rPr lang="zh-CN" altLang="en-US" dirty="0" smtClean="0"/>
              <a:t>城市内涝发生时，基本上与较大降雨相伴，给由城市内涝造成的灾害救援带来困难。</a:t>
            </a:r>
            <a:endParaRPr lang="en-US" altLang="zh-CN" dirty="0" smtClean="0"/>
          </a:p>
          <a:p>
            <a:r>
              <a:rPr lang="zh-CN" altLang="en-US" dirty="0" smtClean="0"/>
              <a:t>城市的某些特定地点的发生率较高，城市洼地、下凹式立交桥以及排水不畅的地区都是内涝的高发区域。</a:t>
            </a:r>
            <a:endParaRPr lang="en-US" altLang="zh-CN" dirty="0" smtClean="0"/>
          </a:p>
        </p:txBody>
      </p:sp>
    </p:spTree>
    <p:extLst>
      <p:ext uri="{BB962C8B-B14F-4D97-AF65-F5344CB8AC3E}">
        <p14:creationId xmlns:p14="http://schemas.microsoft.com/office/powerpoint/2010/main" val="243296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  </a:t>
            </a:r>
            <a:r>
              <a:rPr lang="zh-CN" altLang="en-US" dirty="0" smtClean="0"/>
              <a:t>城市内涝的危害</a:t>
            </a:r>
            <a:endParaRPr lang="zh-CN" altLang="en-US" dirty="0"/>
          </a:p>
        </p:txBody>
      </p:sp>
      <p:sp>
        <p:nvSpPr>
          <p:cNvPr id="3" name="内容占位符 2"/>
          <p:cNvSpPr>
            <a:spLocks noGrp="1"/>
          </p:cNvSpPr>
          <p:nvPr>
            <p:ph idx="1"/>
          </p:nvPr>
        </p:nvSpPr>
        <p:spPr/>
        <p:txBody>
          <a:bodyPr>
            <a:noAutofit/>
          </a:bodyPr>
          <a:lstStyle/>
          <a:p>
            <a:r>
              <a:rPr lang="en-US" altLang="zh-CN" sz="3000" dirty="0" smtClean="0"/>
              <a:t>3.1</a:t>
            </a:r>
            <a:r>
              <a:rPr lang="zh-CN" altLang="en-US" sz="3000" dirty="0" smtClean="0"/>
              <a:t>城市内涝带来严重的公共卫生问题</a:t>
            </a:r>
            <a:r>
              <a:rPr lang="zh-CN" altLang="en-US" sz="3000" dirty="0"/>
              <a:t>。</a:t>
            </a:r>
            <a:endParaRPr lang="en-US" altLang="zh-CN" sz="3000" dirty="0" smtClean="0"/>
          </a:p>
          <a:p>
            <a:r>
              <a:rPr lang="en-US" altLang="zh-CN" sz="3000" dirty="0" smtClean="0"/>
              <a:t>3.2</a:t>
            </a:r>
            <a:r>
              <a:rPr lang="zh-CN" altLang="en-US" sz="3000" dirty="0" smtClean="0"/>
              <a:t>城市内涝造成道路交通系统运转失灵，甚至部分瘫痪，不仅不利于出行，而且引发的交通事故也明显增加。</a:t>
            </a:r>
            <a:endParaRPr lang="en-US" altLang="zh-CN" sz="3000" dirty="0" smtClean="0"/>
          </a:p>
          <a:p>
            <a:r>
              <a:rPr lang="en-US" altLang="zh-CN" sz="3000" dirty="0" smtClean="0"/>
              <a:t>3.3</a:t>
            </a:r>
            <a:r>
              <a:rPr lang="zh-CN" altLang="en-US" sz="3000" dirty="0" smtClean="0"/>
              <a:t>城市内涝可能引起社会秩序短时间的混乱恐慌。</a:t>
            </a:r>
            <a:endParaRPr lang="en-US" altLang="zh-CN" sz="3000" dirty="0" smtClean="0"/>
          </a:p>
          <a:p>
            <a:r>
              <a:rPr lang="en-US" altLang="zh-CN" sz="3000" dirty="0" smtClean="0"/>
              <a:t>3.4</a:t>
            </a:r>
            <a:r>
              <a:rPr lang="zh-CN" altLang="en-US" sz="3000" dirty="0" smtClean="0"/>
              <a:t>带来较大的排水压了。</a:t>
            </a:r>
            <a:endParaRPr lang="en-US" altLang="zh-CN" sz="3000" dirty="0" smtClean="0"/>
          </a:p>
          <a:p>
            <a:r>
              <a:rPr lang="en-US" altLang="zh-CN" sz="3000" dirty="0" smtClean="0"/>
              <a:t>3.5</a:t>
            </a:r>
            <a:r>
              <a:rPr lang="zh-CN" altLang="en-US" sz="3000" dirty="0" smtClean="0"/>
              <a:t>破坏城市周边生态系统。</a:t>
            </a:r>
            <a:endParaRPr lang="en-US" altLang="zh-CN" sz="3000" dirty="0" smtClean="0"/>
          </a:p>
          <a:p>
            <a:endParaRPr lang="zh-CN" altLang="en-US" sz="3000" dirty="0"/>
          </a:p>
        </p:txBody>
      </p:sp>
    </p:spTree>
    <p:extLst>
      <p:ext uri="{BB962C8B-B14F-4D97-AF65-F5344CB8AC3E}">
        <p14:creationId xmlns:p14="http://schemas.microsoft.com/office/powerpoint/2010/main" val="3044875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街道"/>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7848872"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08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凤舞九天">
  <a:themeElements>
    <a:clrScheme name="凤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凤舞九天">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Phoenix</Template>
  <TotalTime>529</TotalTime>
  <Words>633</Words>
  <Application>Microsoft Office PowerPoint</Application>
  <PresentationFormat>全屏显示(4:3)</PresentationFormat>
  <Paragraphs>99</Paragraphs>
  <Slides>21</Slides>
  <Notes>4</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凤舞九天</vt:lpstr>
      <vt:lpstr>城市内涝的危害与治理</vt:lpstr>
      <vt:lpstr>1.1 城市内涝的概念</vt:lpstr>
      <vt:lpstr> </vt:lpstr>
      <vt:lpstr>雨水运动方式</vt:lpstr>
      <vt:lpstr>暴雨预警的四个等级</vt:lpstr>
      <vt:lpstr>2 城市内涝的原因</vt:lpstr>
      <vt:lpstr>2.2  城市内涝的特点</vt:lpstr>
      <vt:lpstr>3  城市内涝的危害</vt:lpstr>
      <vt:lpstr>PowerPoint 演示文稿</vt:lpstr>
      <vt:lpstr>4  城市内涝的治理</vt:lpstr>
      <vt:lpstr>PowerPoint 演示文稿</vt:lpstr>
      <vt:lpstr>PowerPoint 演示文稿</vt:lpstr>
      <vt:lpstr>PowerPoint 演示文稿</vt:lpstr>
      <vt:lpstr>PowerPoint 演示文稿</vt:lpstr>
      <vt:lpstr>        4.3降低地面硬化率 在城市建设中,尽量对各类地面采取非硬化铺设,这样既能避免城市在大降暴雨时出现大面积积水现象,又能帮助城市利用雨水来补充地下水资源,是一种比较有效的人工补偿方法。例如，用中空砖铺设人行道,在砖中间种植草皮,这样一方面提高了植被覆盖,另一方面,也较好地解决了雨水下渗问题。        </vt:lpstr>
      <vt:lpstr>PowerPoint 演示文稿</vt:lpstr>
      <vt:lpstr>内涝的“防”与“治”</vt:lpstr>
      <vt:lpstr>4.5 国外防治内涝经验借鉴</vt:lpstr>
      <vt:lpstr>PowerPoint 演示文稿</vt:lpstr>
      <vt:lpstr>应急电话，你记住了吗？</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jf1</dc:creator>
  <cp:lastModifiedBy>jf1</cp:lastModifiedBy>
  <cp:revision>121</cp:revision>
  <dcterms:created xsi:type="dcterms:W3CDTF">2016-08-20T07:30:08Z</dcterms:created>
  <dcterms:modified xsi:type="dcterms:W3CDTF">2016-09-01T05:02:57Z</dcterms:modified>
</cp:coreProperties>
</file>